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10_C8FC1F7A.xml" ContentType="application/vnd.ms-powerpoint.comments+xml"/>
  <Override PartName="/ppt/comments/modernComment_116_BF9DD871.xml" ContentType="application/vnd.ms-powerpoint.comments+xml"/>
  <Override PartName="/ppt/comments/modernComment_12F_D7D17B36.xml" ContentType="application/vnd.ms-powerpoint.comments+xml"/>
  <Override PartName="/ppt/comments/modernComment_111_8A0E9507.xml" ContentType="application/vnd.ms-powerpoint.comments+xml"/>
  <Override PartName="/ppt/comments/modernComment_112_C02D5378.xml" ContentType="application/vnd.ms-powerpoint.comments+xml"/>
  <Override PartName="/ppt/comments/modernComment_113_5E3E0B63.xml" ContentType="application/vnd.ms-powerpoint.comments+xml"/>
  <Override PartName="/ppt/notesSlides/notesSlide1.xml" ContentType="application/vnd.openxmlformats-officedocument.presentationml.notesSlide+xml"/>
  <Override PartName="/ppt/comments/modernComment_178_5442F238.xml" ContentType="application/vnd.ms-powerpoint.comments+xml"/>
  <Override PartName="/ppt/comments/modernComment_131_7EEA5D7C.xml" ContentType="application/vnd.ms-powerpoint.comments+xml"/>
  <Override PartName="/ppt/notesSlides/notesSlide2.xml" ContentType="application/vnd.openxmlformats-officedocument.presentationml.notesSlide+xml"/>
  <Override PartName="/ppt/comments/modernComment_117_11ABE6F6.xml" ContentType="application/vnd.ms-powerpoint.comments+xml"/>
  <Override PartName="/ppt/comments/modernComment_119_57B10B1A.xml" ContentType="application/vnd.ms-powerpoint.comments+xml"/>
  <Override PartName="/ppt/notesSlides/notesSlide3.xml" ContentType="application/vnd.openxmlformats-officedocument.presentationml.notesSlide+xml"/>
  <Override PartName="/ppt/comments/modernComment_14E_5F587B00.xml" ContentType="application/vnd.ms-powerpoint.comments+xml"/>
  <Override PartName="/ppt/notesSlides/notesSlide4.xml" ContentType="application/vnd.openxmlformats-officedocument.presentationml.notesSlide+xml"/>
  <Override PartName="/ppt/comments/modernComment_170_427BF6AF.xml" ContentType="application/vnd.ms-powerpoint.comments+xml"/>
  <Override PartName="/ppt/notesSlides/notesSlide5.xml" ContentType="application/vnd.openxmlformats-officedocument.presentationml.notesSlide+xml"/>
  <Override PartName="/ppt/comments/modernComment_11B_B26CF67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86_C3F276E6.xml" ContentType="application/vnd.ms-powerpoint.comments+xml"/>
  <Override PartName="/ppt/notesSlides/notesSlide8.xml" ContentType="application/vnd.openxmlformats-officedocument.presentationml.notesSlide+xml"/>
  <Override PartName="/ppt/comments/modernComment_11D_EA78DC27.xml" ContentType="application/vnd.ms-powerpoint.comments+xml"/>
  <Override PartName="/ppt/comments/modernComment_124_7549D4BD.xml" ContentType="application/vnd.ms-powerpoint.comments+xml"/>
  <Override PartName="/ppt/notesSlides/notesSlide9.xml" ContentType="application/vnd.openxmlformats-officedocument.presentationml.notesSlide+xml"/>
  <Override PartName="/ppt/comments/modernComment_11E_41227C99.xml" ContentType="application/vnd.ms-powerpoint.comments+xml"/>
  <Override PartName="/ppt/notesSlides/notesSlide10.xml" ContentType="application/vnd.openxmlformats-officedocument.presentationml.notesSlide+xml"/>
  <Override PartName="/ppt/comments/modernComment_135_818DE3D7.xml" ContentType="application/vnd.ms-powerpoint.comments+xml"/>
  <Override PartName="/ppt/notesSlides/notesSlide11.xml" ContentType="application/vnd.openxmlformats-officedocument.presentationml.notesSlide+xml"/>
  <Override PartName="/ppt/comments/modernComment_121_3C8C524F.xml" ContentType="application/vnd.ms-powerpoint.comments+xml"/>
  <Override PartName="/ppt/notesSlides/notesSlide12.xml" ContentType="application/vnd.openxmlformats-officedocument.presentationml.notesSlide+xml"/>
  <Override PartName="/ppt/comments/modernComment_11F_FF02CC.xml" ContentType="application/vnd.ms-powerpoint.comments+xml"/>
  <Override PartName="/ppt/comments/modernComment_126_DE857E65.xml" ContentType="application/vnd.ms-powerpoint.comments+xml"/>
  <Override PartName="/ppt/comments/modernComment_122_3F76C29C.xml" ContentType="application/vnd.ms-powerpoint.comments+xml"/>
  <Override PartName="/ppt/comments/modernComment_138_8D8434CA.xml" ContentType="application/vnd.ms-powerpoint.comments+xml"/>
  <Override PartName="/ppt/comments/modernComment_13F_2A842373.xml" ContentType="application/vnd.ms-powerpoint.comments+xml"/>
  <Override PartName="/ppt/notesSlides/notesSlide13.xml" ContentType="application/vnd.openxmlformats-officedocument.presentationml.notesSlide+xml"/>
  <Override PartName="/ppt/comments/modernComment_141_EFE4B671.xml" ContentType="application/vnd.ms-powerpoint.comments+xml"/>
  <Override PartName="/ppt/notesSlides/notesSlide14.xml" ContentType="application/vnd.openxmlformats-officedocument.presentationml.notesSlide+xml"/>
  <Override PartName="/ppt/comments/modernComment_142_6AB46D20.xml" ContentType="application/vnd.ms-powerpoint.comments+xml"/>
  <Override PartName="/ppt/notesSlides/notesSlide15.xml" ContentType="application/vnd.openxmlformats-officedocument.presentationml.notesSlide+xml"/>
  <Override PartName="/ppt/comments/modernComment_171_86F278B.xml" ContentType="application/vnd.ms-powerpoint.comments+xml"/>
  <Override PartName="/ppt/comments/modernComment_172_D50337E2.xml" ContentType="application/vnd.ms-powerpoint.comments+xml"/>
  <Override PartName="/ppt/comments/modernComment_17B_AAC432D3.xml" ContentType="application/vnd.ms-powerpoint.comments+xml"/>
  <Override PartName="/ppt/comments/modernComment_17C_AF4B5963.xml" ContentType="application/vnd.ms-powerpoint.comments+xml"/>
  <Override PartName="/ppt/notesSlides/notesSlide16.xml" ContentType="application/vnd.openxmlformats-officedocument.presentationml.notesSlide+xml"/>
  <Override PartName="/ppt/comments/modernComment_145_6AAE2906.xml" ContentType="application/vnd.ms-powerpoint.comments+xml"/>
  <Override PartName="/ppt/notesSlides/notesSlide17.xml" ContentType="application/vnd.openxmlformats-officedocument.presentationml.notesSlide+xml"/>
  <Override PartName="/ppt/comments/modernComment_147_6894F62C.xml" ContentType="application/vnd.ms-powerpoint.comments+xml"/>
  <Override PartName="/ppt/notesSlides/notesSlide18.xml" ContentType="application/vnd.openxmlformats-officedocument.presentationml.notesSlide+xml"/>
  <Override PartName="/ppt/comments/modernComment_187_6CBA07EE.xml" ContentType="application/vnd.ms-powerpoint.comments+xml"/>
  <Override PartName="/ppt/comments/modernComment_153_E5B8988C.xml" ContentType="application/vnd.ms-powerpoint.comments+xml"/>
  <Override PartName="/ppt/comments/modernComment_149_7ACB9D52.xml" ContentType="application/vnd.ms-powerpoint.comments+xml"/>
  <Override PartName="/ppt/notesSlides/notesSlide19.xml" ContentType="application/vnd.openxmlformats-officedocument.presentationml.notesSlide+xml"/>
  <Override PartName="/ppt/comments/modernComment_14B_9DC4FB20.xml" ContentType="application/vnd.ms-powerpoint.comments+xml"/>
  <Override PartName="/ppt/notesSlides/notesSlide20.xml" ContentType="application/vnd.openxmlformats-officedocument.presentationml.notesSlide+xml"/>
  <Override PartName="/ppt/comments/modernComment_14C_84FFBCE8.xml" ContentType="application/vnd.ms-powerpoint.comments+xml"/>
  <Override PartName="/ppt/notesSlides/notesSlide21.xml" ContentType="application/vnd.openxmlformats-officedocument.presentationml.notesSlide+xml"/>
  <Override PartName="/ppt/comments/modernComment_174_DDF10CE6.xml" ContentType="application/vnd.ms-powerpoint.comments+xml"/>
  <Override PartName="/ppt/comments/modernComment_144_FEEB731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89_253D432E.xml" ContentType="application/vnd.ms-powerpoint.comments+xml"/>
  <Override PartName="/ppt/comments/modernComment_13C_A76D47BC.xml" ContentType="application/vnd.ms-powerpoint.comments+xml"/>
  <Override PartName="/ppt/notesSlides/notesSlide24.xml" ContentType="application/vnd.openxmlformats-officedocument.presentationml.notesSlide+xml"/>
  <Override PartName="/ppt/comments/modernComment_157_7A968541.xml" ContentType="application/vnd.ms-powerpoint.comments+xml"/>
  <Override PartName="/ppt/notesSlides/notesSlide25.xml" ContentType="application/vnd.openxmlformats-officedocument.presentationml.notesSlide+xml"/>
  <Override PartName="/ppt/comments/modernComment_158_46B4262F.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5A_A87FAE31.xml" ContentType="application/vnd.ms-powerpoint.comments+xml"/>
  <Override PartName="/ppt/notesSlides/notesSlide29.xml" ContentType="application/vnd.openxmlformats-officedocument.presentationml.notesSlide+xml"/>
  <Override PartName="/ppt/comments/modernComment_164_46714AFB.xml" ContentType="application/vnd.ms-powerpoint.comments+xml"/>
  <Override PartName="/ppt/notesSlides/notesSlide30.xml" ContentType="application/vnd.openxmlformats-officedocument.presentationml.notesSlide+xml"/>
  <Override PartName="/ppt/comments/modernComment_165_E0E8E809.xml" ContentType="application/vnd.ms-powerpoint.comments+xml"/>
  <Override PartName="/ppt/notesSlides/notesSlide31.xml" ContentType="application/vnd.openxmlformats-officedocument.presentationml.notesSlide+xml"/>
  <Override PartName="/ppt/comments/modernComment_184_DFE1EE79.xml" ContentType="application/vnd.ms-powerpoint.comments+xml"/>
  <Override PartName="/ppt/comments/modernComment_167_6E2DA1C4.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6A_833C93.xml" ContentType="application/vnd.ms-powerpoint.comments+xml"/>
  <Override PartName="/ppt/comments/modernComment_161_DDEC2FF9.xml" ContentType="application/vnd.ms-powerpoint.comments+xml"/>
  <Override PartName="/ppt/notesSlides/notesSlide34.xml" ContentType="application/vnd.openxmlformats-officedocument.presentationml.notesSlide+xml"/>
  <Override PartName="/ppt/comments/modernComment_16D_D7C408E6.xml" ContentType="application/vnd.ms-powerpoint.comments+xml"/>
  <Override PartName="/ppt/comments/modernComment_162_8EC5964B.xml" ContentType="application/vnd.ms-powerpoint.comments+xml"/>
  <Override PartName="/ppt/comments/modernComment_15D_CB0CAB38.xml" ContentType="application/vnd.ms-powerpoint.comments+xml"/>
  <Override PartName="/ppt/comments/modernComment_18C_13FBDF3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72" r:id="rId2"/>
    <p:sldId id="278" r:id="rId3"/>
    <p:sldId id="303" r:id="rId4"/>
    <p:sldId id="273" r:id="rId5"/>
    <p:sldId id="274" r:id="rId6"/>
    <p:sldId id="275" r:id="rId7"/>
    <p:sldId id="376" r:id="rId8"/>
    <p:sldId id="304" r:id="rId9"/>
    <p:sldId id="305" r:id="rId10"/>
    <p:sldId id="279" r:id="rId11"/>
    <p:sldId id="280" r:id="rId12"/>
    <p:sldId id="281" r:id="rId13"/>
    <p:sldId id="334" r:id="rId14"/>
    <p:sldId id="368" r:id="rId15"/>
    <p:sldId id="283" r:id="rId16"/>
    <p:sldId id="284" r:id="rId17"/>
    <p:sldId id="390" r:id="rId18"/>
    <p:sldId id="285" r:id="rId19"/>
    <p:sldId id="292" r:id="rId20"/>
    <p:sldId id="286" r:id="rId21"/>
    <p:sldId id="309" r:id="rId22"/>
    <p:sldId id="289" r:id="rId23"/>
    <p:sldId id="287" r:id="rId24"/>
    <p:sldId id="294" r:id="rId25"/>
    <p:sldId id="290" r:id="rId26"/>
    <p:sldId id="311" r:id="rId27"/>
    <p:sldId id="312" r:id="rId28"/>
    <p:sldId id="319" r:id="rId29"/>
    <p:sldId id="320" r:id="rId30"/>
    <p:sldId id="321" r:id="rId31"/>
    <p:sldId id="322" r:id="rId32"/>
    <p:sldId id="369" r:id="rId33"/>
    <p:sldId id="370" r:id="rId34"/>
    <p:sldId id="379" r:id="rId35"/>
    <p:sldId id="380" r:id="rId36"/>
    <p:sldId id="325" r:id="rId37"/>
    <p:sldId id="327" r:id="rId38"/>
    <p:sldId id="391" r:id="rId39"/>
    <p:sldId id="339" r:id="rId40"/>
    <p:sldId id="329" r:id="rId41"/>
    <p:sldId id="330" r:id="rId42"/>
    <p:sldId id="331" r:id="rId43"/>
    <p:sldId id="332" r:id="rId44"/>
    <p:sldId id="372" r:id="rId45"/>
    <p:sldId id="373" r:id="rId46"/>
    <p:sldId id="382" r:id="rId47"/>
    <p:sldId id="383" r:id="rId48"/>
    <p:sldId id="384" r:id="rId49"/>
    <p:sldId id="385" r:id="rId50"/>
    <p:sldId id="324" r:id="rId51"/>
    <p:sldId id="328" r:id="rId52"/>
    <p:sldId id="313" r:id="rId53"/>
    <p:sldId id="314" r:id="rId54"/>
    <p:sldId id="393" r:id="rId55"/>
    <p:sldId id="316" r:id="rId56"/>
    <p:sldId id="343" r:id="rId57"/>
    <p:sldId id="344" r:id="rId58"/>
    <p:sldId id="386" r:id="rId59"/>
    <p:sldId id="345" r:id="rId60"/>
    <p:sldId id="394" r:id="rId61"/>
    <p:sldId id="346" r:id="rId62"/>
    <p:sldId id="387" r:id="rId63"/>
    <p:sldId id="356" r:id="rId64"/>
    <p:sldId id="357" r:id="rId65"/>
    <p:sldId id="388" r:id="rId66"/>
    <p:sldId id="359" r:id="rId67"/>
    <p:sldId id="360" r:id="rId68"/>
    <p:sldId id="362" r:id="rId69"/>
    <p:sldId id="353" r:id="rId70"/>
    <p:sldId id="389" r:id="rId71"/>
    <p:sldId id="364" r:id="rId72"/>
    <p:sldId id="365" r:id="rId73"/>
    <p:sldId id="354" r:id="rId74"/>
    <p:sldId id="348" r:id="rId75"/>
    <p:sldId id="349" r:id="rId76"/>
    <p:sldId id="396" r:id="rId77"/>
    <p:sldId id="395" r:id="rId7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AB63079-E82E-4207-9D14-26B9270C6362}">
          <p14:sldIdLst>
            <p14:sldId id="272"/>
          </p14:sldIdLst>
        </p14:section>
        <p14:section name="Menu" id="{9B77EFF3-25CB-4EEC-A8B9-58B2617BBA7D}">
          <p14:sldIdLst>
            <p14:sldId id="278"/>
          </p14:sldIdLst>
        </p14:section>
        <p14:section name="Introductie" id="{8793250A-4600-4C82-A347-1BEC2537C29D}">
          <p14:sldIdLst>
            <p14:sldId id="303"/>
            <p14:sldId id="273"/>
            <p14:sldId id="274"/>
            <p14:sldId id="275"/>
            <p14:sldId id="376"/>
          </p14:sldIdLst>
        </p14:section>
        <p14:section name="Scenario 1" id="{A160F3F8-F043-4B6A-A3F2-2823CD187D76}">
          <p14:sldIdLst>
            <p14:sldId id="304"/>
            <p14:sldId id="305"/>
            <p14:sldId id="279"/>
            <p14:sldId id="280"/>
            <p14:sldId id="281"/>
            <p14:sldId id="334"/>
            <p14:sldId id="368"/>
            <p14:sldId id="283"/>
            <p14:sldId id="284"/>
            <p14:sldId id="390"/>
            <p14:sldId id="285"/>
            <p14:sldId id="292"/>
            <p14:sldId id="286"/>
            <p14:sldId id="309"/>
            <p14:sldId id="289"/>
            <p14:sldId id="287"/>
            <p14:sldId id="294"/>
            <p14:sldId id="290"/>
          </p14:sldIdLst>
        </p14:section>
        <p14:section name="Scenario 2" id="{ACA022A8-AEA0-4F55-8C88-E4390EC07922}">
          <p14:sldIdLst>
            <p14:sldId id="311"/>
            <p14:sldId id="312"/>
            <p14:sldId id="319"/>
            <p14:sldId id="320"/>
            <p14:sldId id="321"/>
            <p14:sldId id="322"/>
            <p14:sldId id="369"/>
            <p14:sldId id="370"/>
            <p14:sldId id="379"/>
            <p14:sldId id="380"/>
            <p14:sldId id="325"/>
            <p14:sldId id="327"/>
            <p14:sldId id="391"/>
            <p14:sldId id="339"/>
            <p14:sldId id="329"/>
            <p14:sldId id="330"/>
            <p14:sldId id="331"/>
            <p14:sldId id="332"/>
            <p14:sldId id="372"/>
            <p14:sldId id="373"/>
            <p14:sldId id="382"/>
            <p14:sldId id="383"/>
            <p14:sldId id="384"/>
            <p14:sldId id="385"/>
            <p14:sldId id="324"/>
            <p14:sldId id="328"/>
          </p14:sldIdLst>
        </p14:section>
        <p14:section name="Scenario 3" id="{CCF97475-5005-4AB7-B0F4-36AD58106396}">
          <p14:sldIdLst>
            <p14:sldId id="313"/>
            <p14:sldId id="314"/>
            <p14:sldId id="393"/>
            <p14:sldId id="316"/>
            <p14:sldId id="343"/>
            <p14:sldId id="344"/>
            <p14:sldId id="386"/>
            <p14:sldId id="345"/>
            <p14:sldId id="394"/>
            <p14:sldId id="346"/>
            <p14:sldId id="387"/>
            <p14:sldId id="356"/>
            <p14:sldId id="357"/>
            <p14:sldId id="388"/>
            <p14:sldId id="359"/>
            <p14:sldId id="360"/>
            <p14:sldId id="362"/>
            <p14:sldId id="353"/>
            <p14:sldId id="389"/>
            <p14:sldId id="364"/>
            <p14:sldId id="365"/>
            <p14:sldId id="354"/>
          </p14:sldIdLst>
        </p14:section>
        <p14:section name="Afsluiting" id="{021493F3-7922-4471-A50A-25FA8DED5116}">
          <p14:sldIdLst>
            <p14:sldId id="348"/>
            <p14:sldId id="349"/>
            <p14:sldId id="396"/>
            <p14:sldId id="3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85A531-0AA6-95A6-D1A7-1B72DF88C92F}" name="Robin Lischer" initials="RL" userId="S::r.lischer@inbrain.nl::6fca308c-c81e-4950-95ec-148e8952a6c0" providerId="AD"/>
  <p188:author id="{7A0D03C6-6E6E-410D-7545-DCDD0AA97D61}" name="Maaike Negenman" initials="MN" userId="S::m.negenman@inbrain.nl::0e1b8151-1e55-4a5e-84ff-429bb83bae46" providerId="AD"/>
  <p188:author id="{12E601D9-8CCE-B9FB-962C-2322234794DD}" name="Kaja Popelier" initials="KP" userId="S::kpopelier@cordaan.nl::900c4d82-d290-4cf0-8482-026bbe3d1d65" providerId="AD"/>
  <p188:author id="{F05846D9-7EDD-7D1B-28F5-838303453738}" name="Sjors van der Veen" initials="SV" userId="S::svanderveen@cordaan.nl::979ecc0b-7fcf-454b-8079-448e50b0b9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C5D4D7"/>
    <a:srgbClr val="2D2D2D"/>
    <a:srgbClr val="F2802D"/>
    <a:srgbClr val="F4F7F7"/>
    <a:srgbClr val="BFBFBF"/>
    <a:srgbClr val="1B1B1B"/>
    <a:srgbClr val="17212D"/>
    <a:srgbClr val="39373A"/>
    <a:srgbClr val="00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modernComment_110_C8FC1F7A.xml><?xml version="1.0" encoding="utf-8"?>
<p188:cmLst xmlns:a="http://schemas.openxmlformats.org/drawingml/2006/main" xmlns:r="http://schemas.openxmlformats.org/officeDocument/2006/relationships" xmlns:p188="http://schemas.microsoft.com/office/powerpoint/2018/8/main">
  <p188:cm id="{737F642E-8419-47D3-B0DD-38BA8D5DF613}" authorId="{12E601D9-8CCE-B9FB-962C-2322234794DD}" status="resolved" created="2023-08-17T12:08:26.233" complete="100000">
    <pc:sldMkLst xmlns:pc="http://schemas.microsoft.com/office/powerpoint/2013/main/command">
      <pc:docMk/>
      <pc:sldMk cId="3371966330" sldId="272"/>
    </pc:sldMkLst>
    <p188:replyLst>
      <p188:reply id="{2B997FA2-6504-4D1A-A174-994EB9BB5D2F}" authorId="{7A0D03C6-6E6E-410D-7545-DCDD0AA97D61}" created="2023-08-21T11:17:10.377">
        <p188:txBody>
          <a:bodyPr/>
          <a:lstStyle/>
          <a:p>
            <a:r>
              <a:rPr lang="en-NL"/>
              <a:t>Achtergrond is aangepast. Wat vinden jullie van deze variant? Ons idee is om de vrouw van links naar rechts door het beeld te laten fietsen. </a:t>
            </a:r>
          </a:p>
        </p188:txBody>
      </p188:reply>
      <p188:reply id="{CCAD531F-B7C9-4E0D-B31C-4E21E762E026}" authorId="{F05846D9-7EDD-7D1B-28F5-838303453738}" created="2023-09-06T11:28:19.250">
        <p188:txBody>
          <a:bodyPr/>
          <a:lstStyle/>
          <a:p>
            <a:r>
              <a:rPr lang="nl-NL"/>
              <a:t>akkoord</a:t>
            </a:r>
          </a:p>
        </p188:txBody>
      </p188:reply>
    </p188:replyLst>
    <p188:txBody>
      <a:bodyPr/>
      <a:lstStyle/>
      <a:p>
        <a:r>
          <a:rPr lang="nl-NL"/>
          <a:t>Bloemen moeten van de fiets. Misschien andere kleding. Over het algemeen denken we dat er meer diversiteit in moet komen.</a:t>
        </a:r>
      </a:p>
    </p188:txBody>
  </p188:cm>
</p188:cmLst>
</file>

<file path=ppt/comments/modernComment_111_8A0E9507.xml><?xml version="1.0" encoding="utf-8"?>
<p188:cmLst xmlns:a="http://schemas.openxmlformats.org/drawingml/2006/main" xmlns:r="http://schemas.openxmlformats.org/officeDocument/2006/relationships" xmlns:p188="http://schemas.microsoft.com/office/powerpoint/2018/8/main">
  <p188:cm id="{48FB49C4-0E19-4B13-A83D-FDA4B22E7598}" authorId="{12E601D9-8CCE-B9FB-962C-2322234794DD}" status="resolved" created="2023-08-17T12:19:35.160" complete="100000">
    <pc:sldMkLst xmlns:pc="http://schemas.microsoft.com/office/powerpoint/2013/main/command">
      <pc:docMk/>
      <pc:sldMk cId="2316211463" sldId="273"/>
    </pc:sldMkLst>
    <p188:txBody>
      <a:bodyPr/>
      <a:lstStyle/>
      <a:p>
        <a:r>
          <a:rPr lang="nl-NL"/>
          <a:t>Arthur/Kaja:Andere tekst gebruiken; algemener anders geef je vooraf te veel informatie weg over de casussen die volgen en het is van belang de juiste taal te gebruiken dus geen worden zoals laveloos. Bijvoorbeeld: Amsterdammers die zichzelf verwaarlozen, te veel alcohol gebruiken, het leven niet zien zitten, boos zijn. Wonen in een nooit opgeruimd,vuil huis. Geen schone kleding dragen. Mensen die zorg ontwijken en of altijd willen dat je snel weggaat.</a:t>
        </a:r>
      </a:p>
    </p188:txBody>
  </p188:cm>
</p188:cmLst>
</file>

<file path=ppt/comments/modernComment_112_C02D5378.xml><?xml version="1.0" encoding="utf-8"?>
<p188:cmLst xmlns:a="http://schemas.openxmlformats.org/drawingml/2006/main" xmlns:r="http://schemas.openxmlformats.org/officeDocument/2006/relationships" xmlns:p188="http://schemas.microsoft.com/office/powerpoint/2018/8/main">
  <p188:cm id="{77C97138-B124-4A99-92A3-444F074EED5B}" authorId="{12E601D9-8CCE-B9FB-962C-2322234794DD}" status="resolved" created="2023-08-16T13:54:22.845" complete="100000">
    <ac:deMkLst xmlns:ac="http://schemas.microsoft.com/office/drawing/2013/main/command">
      <pc:docMk xmlns:pc="http://schemas.microsoft.com/office/powerpoint/2013/main/command"/>
      <pc:sldMk xmlns:pc="http://schemas.microsoft.com/office/powerpoint/2013/main/command" cId="3224195960" sldId="274"/>
      <ac:picMk id="5" creationId="{41CA437C-97C7-B00D-8499-ED0F6A8AD64A}"/>
    </ac:deMkLst>
    <p188:txBody>
      <a:bodyPr/>
      <a:lstStyle/>
      <a:p>
        <a:r>
          <a:rPr lang="nl-NL"/>
          <a:t>O moet niet tussen haakjes.
Gedrag en problematiek waar je mee te maken krijgt complexer is/wordt.</a:t>
        </a:r>
      </a:p>
    </p188:txBody>
  </p188:cm>
  <p188:cm id="{20D58D60-B4BF-432C-AA35-31447BDA3959}" authorId="{F05846D9-7EDD-7D1B-28F5-838303453738}" status="resolved" created="2023-09-06T11:42:30.424" complete="100000">
    <ac:txMkLst xmlns:ac="http://schemas.microsoft.com/office/drawing/2013/main/command">
      <pc:docMk xmlns:pc="http://schemas.microsoft.com/office/powerpoint/2013/main/command"/>
      <pc:sldMk xmlns:pc="http://schemas.microsoft.com/office/powerpoint/2013/main/command" cId="3224195960" sldId="274"/>
      <ac:spMk id="10" creationId="{425E8147-0131-D108-AD0E-BB5E68042686}"/>
      <ac:txMk cp="0" len="796">
        <ac:context len="797" hash="240982368"/>
      </ac:txMk>
    </ac:txMkLst>
    <p188:pos x="4590361" y="2561421"/>
    <p188:txBody>
      <a:bodyPr/>
      <a:lstStyle/>
      <a:p>
        <a:r>
          <a:rPr lang="nl-NL"/>
          <a:t>Ons voorstel:
Waar reguliere Hulp Bij Huishouding (HBH) in het verleden gericht was op ouderen die door fysieke problemen ondersteuning nodig hadden, zien we de laatste jaren een ontwikkeling naar een zogenaamde ‘middengroep’. Deze steeds groter wordende groep komt niet in aanmerking voor de HBH-OGGZ, maar is wel een groep waarbij je ziet dat er complexere problematiek speelt. 
Voorbeelden hiervan zijn: vergrijzing waar cognitieve achteruitgang speelt zoals dementie. Het kan ook gaan om mensen die te maken hebben met psychische-, verslavings-, (psycho)sociale- (bijv. eenzaamheid, isolatie, armoede of autonomieverlies) en/of medische problematiek. Daarnaast kunnen er verdere beperkingen in het dagelijks functioneren spelen. Dit kan ertoe leiden dat gedrag complexer wordt of als complex wordt ervaren.</a:t>
        </a:r>
      </a:p>
    </p188:txBody>
  </p188:cm>
</p188:cmLst>
</file>

<file path=ppt/comments/modernComment_113_5E3E0B63.xml><?xml version="1.0" encoding="utf-8"?>
<p188:cmLst xmlns:a="http://schemas.openxmlformats.org/drawingml/2006/main" xmlns:r="http://schemas.openxmlformats.org/officeDocument/2006/relationships" xmlns:p188="http://schemas.microsoft.com/office/powerpoint/2018/8/main">
  <p188:cm id="{28EF3904-661F-4489-ADC4-F7FC33E706F6}" authorId="{12E601D9-8CCE-B9FB-962C-2322234794DD}" status="resolved" created="2023-08-16T13:55:22.285" complete="100000">
    <ac:txMkLst xmlns:ac="http://schemas.microsoft.com/office/drawing/2013/main/command">
      <pc:docMk xmlns:pc="http://schemas.microsoft.com/office/powerpoint/2013/main/command"/>
      <pc:sldMk xmlns:pc="http://schemas.microsoft.com/office/powerpoint/2013/main/command" cId="1581124451" sldId="275"/>
      <ac:spMk id="8" creationId="{D9015AF8-B8DB-224B-47D5-345D427E2C6D}"/>
      <ac:txMk cp="166">
        <ac:context len="207" hash="3612438287"/>
      </ac:txMk>
    </ac:txMkLst>
    <p188:pos x="3268337" y="954795"/>
    <p188:replyLst>
      <p188:reply id="{9D9C6434-FB55-4BCB-8BB9-ED30A0AF940F}" authorId="{12E601D9-8CCE-B9FB-962C-2322234794DD}" created="2023-08-17T12:21:27.445">
        <p188:txBody>
          <a:bodyPr/>
          <a:lstStyle/>
          <a:p>
            <a:r>
              <a:rPr lang="nl-NL"/>
              <a:t>betreft focus op gedrag.</a:t>
            </a:r>
          </a:p>
        </p188:txBody>
      </p188:reply>
    </p188:replyLst>
    <p188:txBody>
      <a:bodyPr/>
      <a:lstStyle/>
      <a:p>
        <a:r>
          <a:rPr lang="nl-NL"/>
          <a:t>hun moet er uit.</a:t>
        </a:r>
      </a:p>
    </p188:txBody>
  </p188:cm>
  <p188:cm id="{017602CB-F057-4198-AA5D-CBDC70CE6B1A}" authorId="{F05846D9-7EDD-7D1B-28F5-838303453738}" status="resolved" created="2023-09-06T11:52:55.510" complete="100000">
    <ac:txMkLst xmlns:ac="http://schemas.microsoft.com/office/drawing/2013/main/command">
      <pc:docMk xmlns:pc="http://schemas.microsoft.com/office/powerpoint/2013/main/command"/>
      <pc:sldMk xmlns:pc="http://schemas.microsoft.com/office/powerpoint/2013/main/command" cId="1581124451" sldId="275"/>
      <ac:spMk id="8" creationId="{D9015AF8-B8DB-224B-47D5-345D427E2C6D}"/>
      <ac:txMk cp="0" len="206">
        <ac:context len="207" hash="3612438287"/>
      </ac:txMk>
    </ac:txMkLst>
    <p188:pos x="1285301" y="1184313"/>
    <p188:txBody>
      <a:bodyPr/>
      <a:lstStyle/>
      <a:p>
        <a:r>
          <a:rPr lang="nl-NL"/>
          <a:t>Ons voorstel:
In deze training wordt er kennis aangeboden hoe je met complex gedag of wat als complex gedrag ervaren wordt kunt omgaan. Ook wordt er gestuurd bewustwording van hoe je eigen gedrag hier invloed op kan hebben.</a:t>
        </a:r>
      </a:p>
    </p188:txBody>
  </p188:cm>
  <p188:cm id="{D93BA82E-F31E-41AD-B50D-A3BCADD83237}" authorId="{F05846D9-7EDD-7D1B-28F5-838303453738}" status="resolved" created="2023-09-06T11:59:58.121" complete="100000">
    <ac:txMkLst xmlns:ac="http://schemas.microsoft.com/office/drawing/2013/main/command">
      <pc:docMk xmlns:pc="http://schemas.microsoft.com/office/powerpoint/2013/main/command"/>
      <pc:sldMk xmlns:pc="http://schemas.microsoft.com/office/powerpoint/2013/main/command" cId="1581124451" sldId="275"/>
      <ac:spMk id="19" creationId="{D2A3B699-C013-050C-509B-0E81336818B6}"/>
      <ac:txMk cp="0" len="332">
        <ac:context len="333" hash="171385875"/>
      </ac:txMk>
    </ac:txMkLst>
    <p188:pos x="4314939" y="963975"/>
    <p188:txBody>
      <a:bodyPr/>
      <a:lstStyle/>
      <a:p>
        <a:r>
          <a:rPr lang="nl-NL"/>
          <a:t>Ons voorstel is:
Iedere persoon is uniek en heeft zijn eigen levensgeschiedenis, persoonlijkheid en omgeving. Een diagnose zegt niets over wie iemand is, zijn of haar gedrag en hoe om te gaan met deze persoon. Door over gedrag i.p.v. diagnoses te spreken kan je een beter inzicht krijgen over hoe om te gaan met de behoeftes van een persoon.</a:t>
        </a:r>
      </a:p>
    </p188:txBody>
  </p188:cm>
  <p188:cm id="{A242F75E-A524-4EAF-97E3-21D80A927EAB}" authorId="{F05846D9-7EDD-7D1B-28F5-838303453738}" status="resolved" created="2023-09-06T12:36:31.773" complete="100000">
    <ac:txMkLst xmlns:ac="http://schemas.microsoft.com/office/drawing/2013/main/command">
      <pc:docMk xmlns:pc="http://schemas.microsoft.com/office/powerpoint/2013/main/command"/>
      <pc:sldMk xmlns:pc="http://schemas.microsoft.com/office/powerpoint/2013/main/command" cId="1581124451" sldId="275"/>
      <ac:spMk id="34" creationId="{5C0500AC-350D-BE06-AA3E-B8D0276A3A94}"/>
      <ac:txMk cp="27" len="1">
        <ac:context len="184" hash="1697762307"/>
      </ac:txMk>
    </ac:txMkLst>
    <p188:pos x="2203373" y="229518"/>
    <p188:txBody>
      <a:bodyPr/>
      <a:lstStyle/>
      <a:p>
        <a:r>
          <a:rPr lang="nl-NL"/>
          <a:t>zonder komma</a:t>
        </a:r>
      </a:p>
    </p188:txBody>
  </p188:cm>
</p188:cmLst>
</file>

<file path=ppt/comments/modernComment_116_BF9DD871.xml><?xml version="1.0" encoding="utf-8"?>
<p188:cmLst xmlns:a="http://schemas.openxmlformats.org/drawingml/2006/main" xmlns:r="http://schemas.openxmlformats.org/officeDocument/2006/relationships" xmlns:p188="http://schemas.microsoft.com/office/powerpoint/2018/8/main">
  <p188:cm id="{C4C4D0CA-3333-4D92-B41D-134FBB11A449}" authorId="{12E601D9-8CCE-B9FB-962C-2322234794DD}" status="resolved" created="2023-08-17T12:12:34.038" complete="100000">
    <pc:sldMkLst xmlns:pc="http://schemas.microsoft.com/office/powerpoint/2013/main/command">
      <pc:docMk/>
      <pc:sldMk cId="3214792817" sldId="278"/>
    </pc:sldMkLst>
    <p188:txBody>
      <a:bodyPr/>
      <a:lstStyle/>
      <a:p>
        <a:r>
          <a:rPr lang="nl-NL"/>
          <a:t>ARTHUR/Kaja Tekstvoorstel: Je gaat je werkdag als huishoudelijke medewerker weer beginnen. Het is 8:30 in de ochtend en voor vandaag zijn er 3 clienten ingepland.</a:t>
        </a:r>
      </a:p>
    </p188:txBody>
  </p188:cm>
</p188:cmLst>
</file>

<file path=ppt/comments/modernComment_117_11ABE6F6.xml><?xml version="1.0" encoding="utf-8"?>
<p188:cmLst xmlns:a="http://schemas.openxmlformats.org/drawingml/2006/main" xmlns:r="http://schemas.openxmlformats.org/officeDocument/2006/relationships" xmlns:p188="http://schemas.microsoft.com/office/powerpoint/2018/8/main">
  <p188:cm id="{E26AC6B0-9D72-48E2-A0FA-6063B1B7352E}" authorId="{F05846D9-7EDD-7D1B-28F5-838303453738}" status="resolved" created="2023-09-06T12:47:41.262" complete="100000">
    <ac:txMkLst xmlns:ac="http://schemas.microsoft.com/office/drawing/2013/main/command">
      <pc:docMk xmlns:pc="http://schemas.microsoft.com/office/powerpoint/2013/main/command"/>
      <pc:sldMk xmlns:pc="http://schemas.microsoft.com/office/powerpoint/2013/main/command" cId="296478454" sldId="279"/>
      <ac:spMk id="13" creationId="{BA8C363C-67B8-5E9B-8D11-58BB193669C6}"/>
      <ac:txMk cp="34">
        <ac:context len="106" hash="1221705424"/>
      </ac:txMk>
    </ac:txMkLst>
    <p188:pos x="2790939" y="266240"/>
    <p188:txBody>
      <a:bodyPr/>
      <a:lstStyle/>
      <a:p>
        <a:r>
          <a:rPr lang="nl-NL"/>
          <a:t>kan weg. Dus: ontvang je aanvullende...</a:t>
        </a:r>
      </a:p>
    </p188:txBody>
  </p188:cm>
  <p188:cm id="{1A2B75D7-40E2-440E-80E0-98128C06B0E2}" authorId="{F05846D9-7EDD-7D1B-28F5-838303453738}" status="resolved" created="2023-09-06T12:48:20.436" complete="100000">
    <ac:txMkLst xmlns:ac="http://schemas.microsoft.com/office/drawing/2013/main/command">
      <pc:docMk xmlns:pc="http://schemas.microsoft.com/office/powerpoint/2013/main/command"/>
      <pc:sldMk xmlns:pc="http://schemas.microsoft.com/office/powerpoint/2013/main/command" cId="296478454" sldId="279"/>
      <ac:spMk id="6" creationId="{4996C1ED-AEAB-DE56-6077-2A3F1539D5B0}"/>
      <ac:txMk cp="100" len="8">
        <ac:context len="223" hash="1572147173"/>
      </ac:txMk>
    </ac:txMkLst>
    <p188:pos x="1377108" y="679373"/>
    <p188:txBody>
      <a:bodyPr/>
      <a:lstStyle/>
      <a:p>
        <a:r>
          <a:rPr lang="nl-NL"/>
          <a:t>Volgelwijk in Amsterdam Noord.</a:t>
        </a:r>
      </a:p>
    </p188:txBody>
  </p188:cm>
  <p188:cm id="{EDCF58DF-A25D-47F3-B7A8-987920EF28DA}" authorId="{F05846D9-7EDD-7D1B-28F5-838303453738}" status="resolved" created="2023-09-06T12:49:37.688" complete="100000">
    <ac:txMkLst xmlns:ac="http://schemas.microsoft.com/office/drawing/2013/main/command">
      <pc:docMk xmlns:pc="http://schemas.microsoft.com/office/powerpoint/2013/main/command"/>
      <pc:sldMk xmlns:pc="http://schemas.microsoft.com/office/powerpoint/2013/main/command" cId="296478454" sldId="279"/>
      <ac:spMk id="9" creationId="{8F773AE1-4198-0D68-9FE4-F4EA5F40C78A}"/>
      <ac:txMk cp="37" len="48">
        <ac:context len="204" hash="3488487558"/>
      </ac:txMk>
    </ac:txMkLst>
    <p188:pos x="982337" y="761999"/>
    <p188:txBody>
      <a:bodyPr/>
      <a:lstStyle/>
      <a:p>
        <a:r>
          <a:rPr lang="nl-NL"/>
          <a:t>Mevrouw heeft veel contact met haar buurman Aad.</a:t>
        </a:r>
      </a:p>
    </p188:txBody>
  </p188:cm>
  <p188:cm id="{6D127131-BD94-4B12-912E-F24635A69B8C}" authorId="{F05846D9-7EDD-7D1B-28F5-838303453738}" status="resolved" created="2023-09-06T12:49:55.142" complete="100000">
    <ac:txMkLst xmlns:ac="http://schemas.microsoft.com/office/drawing/2013/main/command">
      <pc:docMk xmlns:pc="http://schemas.microsoft.com/office/powerpoint/2013/main/command"/>
      <pc:sldMk xmlns:pc="http://schemas.microsoft.com/office/powerpoint/2013/main/command" cId="296478454" sldId="279"/>
      <ac:spMk id="9" creationId="{8F773AE1-4198-0D68-9FE4-F4EA5F40C78A}"/>
      <ac:txMk cp="173">
        <ac:context len="204" hash="3488487558"/>
      </ac:txMk>
    </ac:txMkLst>
    <p188:pos x="826265" y="1092506"/>
    <p188:txBody>
      <a:bodyPr/>
      <a:lstStyle/>
      <a:p>
        <a:r>
          <a:rPr lang="nl-NL"/>
          <a:t>opgemerkt</a:t>
        </a:r>
      </a:p>
    </p188:txBody>
  </p188:cm>
  <p188:cm id="{329E56A3-F31A-4261-9D09-2F96E2F14F24}" authorId="{F05846D9-7EDD-7D1B-28F5-838303453738}" status="resolved" created="2023-09-06T12:51:48.411" complete="100000">
    <ac:txMkLst xmlns:ac="http://schemas.microsoft.com/office/drawing/2013/main/command">
      <pc:docMk xmlns:pc="http://schemas.microsoft.com/office/powerpoint/2013/main/command"/>
      <pc:sldMk xmlns:pc="http://schemas.microsoft.com/office/powerpoint/2013/main/command" cId="296478454" sldId="279"/>
      <ac:spMk id="13" creationId="{BA8C363C-67B8-5E9B-8D11-58BB193669C6}"/>
      <ac:txMk cp="69">
        <ac:context len="106" hash="1221705424"/>
      </ac:txMk>
    </ac:txMkLst>
    <p188:pos x="2763397" y="495759"/>
    <p188:txBody>
      <a:bodyPr/>
      <a:lstStyle/>
      <a:p>
        <a:r>
          <a:rPr lang="nl-NL"/>
          <a:t>mevrouw</a:t>
        </a:r>
      </a:p>
    </p188:txBody>
  </p188:cm>
</p188:cmLst>
</file>

<file path=ppt/comments/modernComment_119_57B10B1A.xml><?xml version="1.0" encoding="utf-8"?>
<p188:cmLst xmlns:a="http://schemas.openxmlformats.org/drawingml/2006/main" xmlns:r="http://schemas.openxmlformats.org/officeDocument/2006/relationships" xmlns:p188="http://schemas.microsoft.com/office/powerpoint/2018/8/main">
  <p188:cm id="{CEBDE66D-32D5-4A0F-A075-2B297A1DBCD4}" authorId="{7A0D03C6-6E6E-410D-7545-DCDD0AA97D61}" created="2023-08-03T09:30:08.333">
    <pc:sldMkLst xmlns:pc="http://schemas.microsoft.com/office/powerpoint/2013/main/command">
      <pc:docMk/>
      <pc:sldMk cId="1471220506" sldId="281"/>
    </pc:sldMkLst>
    <p188:txBody>
      <a:bodyPr/>
      <a:lstStyle/>
      <a:p>
        <a:r>
          <a:rPr lang="en-NL"/>
          <a:t>@Werkgroep: Rechts naast de pagina staat het script voor het audiofragment. </a:t>
        </a:r>
      </a:p>
    </p188:txBody>
  </p188:cm>
  <p188:cm id="{3B9BF323-D701-45E2-B276-EF99E8618158}" authorId="{12E601D9-8CCE-B9FB-962C-2322234794DD}" status="resolved" created="2023-08-16T14:01:36.158" complete="100000">
    <ac:txMkLst xmlns:ac="http://schemas.microsoft.com/office/drawing/2013/main/command">
      <pc:docMk xmlns:pc="http://schemas.microsoft.com/office/powerpoint/2013/main/command"/>
      <pc:sldMk xmlns:pc="http://schemas.microsoft.com/office/powerpoint/2013/main/command" cId="1471220506" sldId="281"/>
      <ac:spMk id="28" creationId="{57EEEC37-9CF4-7840-ADE7-C0B36A3369D4}"/>
      <ac:txMk cp="154">
        <ac:context len="273" hash="3543001196"/>
      </ac:txMk>
    </ac:txMkLst>
    <p188:pos x="3540699" y="480331"/>
    <p188:replyLst>
      <p188:reply id="{C08BD376-6353-4FBD-9A6A-243CB45CB1F7}" authorId="{12E601D9-8CCE-B9FB-962C-2322234794DD}" created="2023-08-17T12:26:28.970">
        <p188:txBody>
          <a:bodyPr/>
          <a:lstStyle/>
          <a:p>
            <a:r>
              <a:rPr lang="nl-NL"/>
              <a:t>Arthur/Kaja Moet ik hier voor betalen (geen dienst) Niet de tekst gebruiken: is mijn huis vies dan. Heeft iemand jou gestuurd kan er ook uit.</a:t>
            </a:r>
          </a:p>
        </p188:txBody>
      </p188:reply>
    </p188:replyLst>
    <p188:txBody>
      <a:bodyPr/>
      <a:lstStyle/>
      <a:p>
        <a:r>
          <a:rPr lang="nl-NL"/>
          <a:t>Wie heft je gestuurd.</a:t>
        </a:r>
      </a:p>
    </p188:txBody>
  </p188:cm>
  <p188:cm id="{1E886A4E-C9AB-4C40-A982-8E1FFD79642F}" authorId="{F05846D9-7EDD-7D1B-28F5-838303453738}" status="resolved" created="2023-09-06T12:52:15.115" complete="100000">
    <ac:txMkLst xmlns:ac="http://schemas.microsoft.com/office/drawing/2013/main/command">
      <pc:docMk xmlns:pc="http://schemas.microsoft.com/office/powerpoint/2013/main/command"/>
      <pc:sldMk xmlns:pc="http://schemas.microsoft.com/office/powerpoint/2013/main/command" cId="1471220506" sldId="281"/>
      <ac:spMk id="5" creationId="{04812C0A-5891-1E4E-D999-AAB78331B094}"/>
      <ac:txMk cp="158">
        <ac:context len="160" hash="2864315532"/>
      </ac:txMk>
    </ac:txMkLst>
    <p188:pos x="2423710" y="963975"/>
    <p188:txBody>
      <a:bodyPr/>
      <a:lstStyle/>
      <a:p>
        <a:r>
          <a:rPr lang="nl-NL"/>
          <a:t>mevrouw.</a:t>
        </a:r>
      </a:p>
    </p188:txBody>
  </p188:cm>
  <p188:cm id="{B9E74672-879F-4A42-A6FB-4C950B4457DD}" authorId="{F05846D9-7EDD-7D1B-28F5-838303453738}" status="resolved" created="2023-09-06T12:54:06.930" complete="100000">
    <ac:txMkLst xmlns:ac="http://schemas.microsoft.com/office/drawing/2013/main/command">
      <pc:docMk xmlns:pc="http://schemas.microsoft.com/office/powerpoint/2013/main/command"/>
      <pc:sldMk xmlns:pc="http://schemas.microsoft.com/office/powerpoint/2013/main/command" cId="1471220506" sldId="281"/>
      <ac:spMk id="28" creationId="{57EEEC37-9CF4-7840-ADE7-C0B36A3369D4}"/>
      <ac:txMk cp="0" len="13">
        <ac:context len="273" hash="3543001196"/>
      </ac:txMk>
    </ac:txMkLst>
    <p188:pos x="1239397" y="229518"/>
    <p188:txBody>
      <a:bodyPr/>
      <a:lstStyle/>
      <a:p>
        <a:r>
          <a:rPr lang="nl-NL"/>
          <a:t>Graag ook op audio: Amsterdams accent</a:t>
        </a:r>
      </a:p>
    </p188:txBody>
  </p188:cm>
  <p188:cm id="{2447C193-0FFF-4873-A18A-A0AC673FCF96}" authorId="{F05846D9-7EDD-7D1B-28F5-838303453738}" status="resolved" created="2023-09-06T12:54:27.681" complete="100000">
    <ac:txMkLst xmlns:ac="http://schemas.microsoft.com/office/drawing/2013/main/command">
      <pc:docMk xmlns:pc="http://schemas.microsoft.com/office/powerpoint/2013/main/command"/>
      <pc:sldMk xmlns:pc="http://schemas.microsoft.com/office/powerpoint/2013/main/command" cId="1471220506" sldId="281"/>
      <ac:spMk id="11" creationId="{823CCC7C-D460-6FE6-2927-37A117D13998}"/>
      <ac:txMk cp="19">
        <ac:context len="20" hash="1856763332"/>
      </ac:txMk>
    </ac:txMkLst>
    <p188:pos x="2038120" y="229518"/>
    <p188:txBody>
      <a:bodyPr/>
      <a:lstStyle/>
      <a:p>
        <a:r>
          <a:rPr lang="nl-NL"/>
          <a:t>mevrouw</a:t>
        </a:r>
      </a:p>
    </p188:txBody>
  </p188:cm>
</p188:cmLst>
</file>

<file path=ppt/comments/modernComment_11B_B26CF673.xml><?xml version="1.0" encoding="utf-8"?>
<p188:cmLst xmlns:a="http://schemas.openxmlformats.org/drawingml/2006/main" xmlns:r="http://schemas.openxmlformats.org/officeDocument/2006/relationships" xmlns:p188="http://schemas.microsoft.com/office/powerpoint/2018/8/main">
  <p188:cm id="{904BDBE2-7ADF-4843-BF55-A77686FC9149}" authorId="{12E601D9-8CCE-B9FB-962C-2322234794DD}" status="resolved" created="2023-08-17T12:35:03.721" complete="100000">
    <ac:deMkLst xmlns:ac="http://schemas.microsoft.com/office/drawing/2013/main/command">
      <pc:docMk xmlns:pc="http://schemas.microsoft.com/office/powerpoint/2013/main/command"/>
      <pc:sldMk xmlns:pc="http://schemas.microsoft.com/office/powerpoint/2013/main/command" cId="2993485427" sldId="283"/>
      <ac:picMk id="3" creationId="{6CB189A2-DD02-4B95-DF7E-CF4F72164077}"/>
    </ac:deMkLst>
    <p188:txBody>
      <a:bodyPr/>
      <a:lstStyle/>
      <a:p>
        <a:r>
          <a:rPr lang="nl-NL"/>
          <a:t>Mw heeft je binnen gelaten ( niet schoorvoetend) Tijdens het schoonmaken krijg je een beter beeld van wat er nodig is in het huishouden maar in het contact met mw. vraag je haar ook wat zij belangrijk vindt. Neem een kijkje.</a:t>
        </a:r>
      </a:p>
    </p188:txBody>
  </p188:cm>
  <p188:cm id="{CB14B780-9F1B-42A7-A740-B05FB92BEE6F}" authorId="{F05846D9-7EDD-7D1B-28F5-838303453738}" status="resolved" created="2023-09-06T13:03:08.103" complete="100000">
    <ac:txMkLst xmlns:ac="http://schemas.microsoft.com/office/drawing/2013/main/command">
      <pc:docMk xmlns:pc="http://schemas.microsoft.com/office/powerpoint/2013/main/command"/>
      <pc:sldMk xmlns:pc="http://schemas.microsoft.com/office/powerpoint/2013/main/command" cId="2993485427" sldId="283"/>
      <ac:spMk id="5" creationId="{A7B6D6B8-F236-E80E-3290-6F79F7C4363E}"/>
      <ac:txMk cp="189" len="47">
        <ac:context len="259" hash="651207409"/>
      </ac:txMk>
    </ac:txMkLst>
    <p188:pos x="3038819" y="954795"/>
    <p188:txBody>
      <a:bodyPr/>
      <a:lstStyle/>
      <a:p>
        <a:r>
          <a:rPr lang="nl-NL"/>
          <a:t>vindt en probeer je de verbinding aan te gaan.</a:t>
        </a:r>
      </a:p>
    </p188:txBody>
  </p188:cm>
</p188:cmLst>
</file>

<file path=ppt/comments/modernComment_11D_EA78DC27.xml><?xml version="1.0" encoding="utf-8"?>
<p188:cmLst xmlns:a="http://schemas.openxmlformats.org/drawingml/2006/main" xmlns:r="http://schemas.openxmlformats.org/officeDocument/2006/relationships" xmlns:p188="http://schemas.microsoft.com/office/powerpoint/2018/8/main">
  <p188:cm id="{99AB423E-018A-40B8-9A8E-CE583973B205}" authorId="{12E601D9-8CCE-B9FB-962C-2322234794DD}" status="resolved" created="2023-08-16T14:13:35.523" complete="100000">
    <ac:txMkLst xmlns:ac="http://schemas.microsoft.com/office/drawing/2013/main/command">
      <pc:docMk xmlns:pc="http://schemas.microsoft.com/office/powerpoint/2013/main/command"/>
      <pc:sldMk xmlns:pc="http://schemas.microsoft.com/office/powerpoint/2013/main/command" cId="3933789223" sldId="285"/>
      <ac:spMk id="9" creationId="{27800E70-F00B-577B-59CE-235E06DF858C}"/>
      <ac:txMk cp="267">
        <ac:context len="511" hash="2555508743"/>
      </ac:txMk>
    </ac:txMkLst>
    <p188:pos x="1641471" y="1550388"/>
    <p188:replyLst>
      <p188:reply id="{DEEF13B6-C192-404E-8DA8-A33468E44A37}" authorId="{12E601D9-8CCE-B9FB-962C-2322234794DD}" created="2023-08-17T12:49:07.170">
        <p188:txBody>
          <a:bodyPr/>
          <a:lstStyle/>
          <a:p>
            <a:r>
              <a:rPr lang="nl-NL"/>
              <a:t>Taal: vergeetachtigheid weg laten.
sneller geirriteerd raken of uit je slof schieten.</a:t>
            </a:r>
          </a:p>
        </p188:txBody>
      </p188:reply>
    </p188:replyLst>
    <p188:txBody>
      <a:bodyPr/>
      <a:lstStyle/>
      <a:p>
        <a:r>
          <a:rPr lang="nl-NL"/>
          <a:t>Hoort taalachterstand bij vergeetachtigheid?</a:t>
        </a:r>
      </a:p>
    </p188:txBody>
  </p188:cm>
  <p188:cm id="{D88A6431-A421-40DA-B530-5A8B9E1665BB}" authorId="{F05846D9-7EDD-7D1B-28F5-838303453738}" status="resolved" created="2023-09-06T13:05:03.122" complete="100000">
    <ac:txMkLst xmlns:ac="http://schemas.microsoft.com/office/drawing/2013/main/command">
      <pc:docMk xmlns:pc="http://schemas.microsoft.com/office/powerpoint/2013/main/command"/>
      <pc:sldMk xmlns:pc="http://schemas.microsoft.com/office/powerpoint/2013/main/command" cId="3933789223" sldId="285"/>
      <ac:spMk id="9" creationId="{27800E70-F00B-577B-59CE-235E06DF858C}"/>
      <ac:txMk cp="163">
        <ac:context len="511" hash="2555508743"/>
      </ac:txMk>
    </ac:txMkLst>
    <p188:pos x="2506337" y="954795"/>
    <p188:txBody>
      <a:bodyPr/>
      <a:lstStyle/>
      <a:p>
        <a:r>
          <a:rPr lang="nl-NL"/>
          <a:t>kan weg, dus: ...op verschillende...</a:t>
        </a:r>
      </a:p>
    </p188:txBody>
  </p188:cm>
</p188:cmLst>
</file>

<file path=ppt/comments/modernComment_11E_41227C99.xml><?xml version="1.0" encoding="utf-8"?>
<p188:cmLst xmlns:a="http://schemas.openxmlformats.org/drawingml/2006/main" xmlns:r="http://schemas.openxmlformats.org/officeDocument/2006/relationships" xmlns:p188="http://schemas.microsoft.com/office/powerpoint/2018/8/main">
  <p188:cm id="{AECD87C9-B04F-481B-A831-ED84A62E7770}" authorId="{F05846D9-7EDD-7D1B-28F5-838303453738}" created="2023-09-06T13:07:13.564">
    <ac:txMkLst xmlns:ac="http://schemas.microsoft.com/office/drawing/2013/main/command">
      <pc:docMk xmlns:pc="http://schemas.microsoft.com/office/powerpoint/2013/main/command"/>
      <pc:sldMk xmlns:pc="http://schemas.microsoft.com/office/powerpoint/2013/main/command" cId="1092779161" sldId="286"/>
      <ac:spMk id="10" creationId="{2BD436F3-87C4-AC36-BEC0-195854D5063D}"/>
      <ac:txMk cp="89" len="33">
        <ac:context len="123" hash="2532105674"/>
      </ac:txMk>
    </ac:txMkLst>
    <p188:pos x="2368626" y="725277"/>
    <p188:replyLst>
      <p188:reply id="{C57DCD96-524A-47AF-B460-B41707292E6E}" authorId="{7A0D03C6-6E6E-410D-7545-DCDD0AA97D61}" created="2023-09-08T09:29:09.398">
        <p188:txBody>
          <a:bodyPr/>
          <a:lstStyle/>
          <a:p>
            <a:r>
              <a:rPr lang="en-NL"/>
              <a:t>Dit is een open vraag. Het antwoord kan genoteerd worden in het oranje vlak. De groep kan hierover in gesprek gaan en samen tot een antwoord komen. Degene die de training geeft kan deze invoeren. </a:t>
            </a:r>
          </a:p>
        </p188:txBody>
      </p188:reply>
    </p188:replyLst>
    <p188:txBody>
      <a:bodyPr/>
      <a:lstStyle/>
      <a:p>
        <a:r>
          <a:rPr lang="nl-NL"/>
          <a:t>We begrijpen deze opdracht niet. De e-learning is in een groep, wie schrijft het op? Hoe doe je dit in een groep?</a:t>
        </a:r>
      </a:p>
    </p188:txBody>
  </p188:cm>
</p188:cmLst>
</file>

<file path=ppt/comments/modernComment_11F_FF02CC.xml><?xml version="1.0" encoding="utf-8"?>
<p188:cmLst xmlns:a="http://schemas.openxmlformats.org/drawingml/2006/main" xmlns:r="http://schemas.openxmlformats.org/officeDocument/2006/relationships" xmlns:p188="http://schemas.microsoft.com/office/powerpoint/2018/8/main">
  <p188:cm id="{E060400F-B3A6-40F6-83EA-1AB4195E9A2C}" authorId="{12E601D9-8CCE-B9FB-962C-2322234794DD}" status="resolved" created="2023-08-16T14:18:50.140" complete="100000">
    <ac:txMkLst xmlns:ac="http://schemas.microsoft.com/office/drawing/2013/main/command">
      <pc:docMk xmlns:pc="http://schemas.microsoft.com/office/powerpoint/2013/main/command"/>
      <pc:sldMk xmlns:pc="http://schemas.microsoft.com/office/powerpoint/2013/main/command" cId="16712396" sldId="287"/>
      <ac:spMk id="19" creationId="{803E0DB2-ABD0-F385-EDE7-3F0F9FE1CC9D}"/>
      <ac:txMk cp="430">
        <ac:context len="563" hash="2437795587"/>
      </ac:txMk>
    </ac:txMkLst>
    <p188:pos x="1120048" y="1423012"/>
    <p188:txBody>
      <a:bodyPr/>
      <a:lstStyle/>
      <a:p>
        <a:r>
          <a:rPr lang="nl-NL"/>
          <a:t>Maar ook om in gesprek te blijven hoe je er zelf mee omgaat en dat de situatie door de organisatie onder de aandacht blijft. Zowel wat de client nodig heeft als jij.</a:t>
        </a:r>
      </a:p>
    </p188:txBody>
  </p188:cm>
  <p188:cm id="{FAC2D01A-9A7C-4518-AD51-4D9958655191}" authorId="{F05846D9-7EDD-7D1B-28F5-838303453738}" status="resolved" created="2023-09-06T13:09:57.537" complete="100000">
    <ac:txMkLst xmlns:ac="http://schemas.microsoft.com/office/drawing/2013/main/command">
      <pc:docMk xmlns:pc="http://schemas.microsoft.com/office/powerpoint/2013/main/command"/>
      <pc:sldMk xmlns:pc="http://schemas.microsoft.com/office/powerpoint/2013/main/command" cId="16712396" sldId="287"/>
      <ac:spMk id="19" creationId="{803E0DB2-ABD0-F385-EDE7-3F0F9FE1CC9D}"/>
      <ac:txMk cp="39" len="1">
        <ac:context len="563" hash="2437795587"/>
      </ac:txMk>
    </ac:txMkLst>
    <p188:pos x="2864385" y="266240"/>
    <p188:txBody>
      <a:bodyPr/>
      <a:lstStyle/>
      <a:p>
        <a:r>
          <a:rPr lang="nl-NL"/>
          <a:t>Nellie van Leeuwen of mevrouw</a:t>
        </a:r>
      </a:p>
    </p188:txBody>
  </p188:cm>
  <p188:cm id="{206E6100-91A8-4F42-A051-F6BB647553C9}" authorId="{F05846D9-7EDD-7D1B-28F5-838303453738}" status="resolved" created="2023-09-06T13:10:03.725" complete="100000">
    <ac:txMkLst xmlns:ac="http://schemas.microsoft.com/office/drawing/2013/main/command">
      <pc:docMk xmlns:pc="http://schemas.microsoft.com/office/powerpoint/2013/main/command"/>
      <pc:sldMk xmlns:pc="http://schemas.microsoft.com/office/powerpoint/2013/main/command" cId="16712396" sldId="287"/>
      <ac:spMk id="19" creationId="{803E0DB2-ABD0-F385-EDE7-3F0F9FE1CC9D}"/>
      <ac:txMk cp="306" len="4">
        <ac:context len="563" hash="2437795587"/>
      </ac:txMk>
    </ac:txMkLst>
    <p188:pos x="2414530" y="1413831"/>
    <p188:txBody>
      <a:bodyPr/>
      <a:lstStyle/>
      <a:p>
        <a:r>
          <a:rPr lang="nl-NL"/>
          <a:t>dit</a:t>
        </a:r>
      </a:p>
    </p188:txBody>
  </p188:cm>
</p188:cmLst>
</file>

<file path=ppt/comments/modernComment_121_3C8C524F.xml><?xml version="1.0" encoding="utf-8"?>
<p188:cmLst xmlns:a="http://schemas.openxmlformats.org/drawingml/2006/main" xmlns:r="http://schemas.openxmlformats.org/officeDocument/2006/relationships" xmlns:p188="http://schemas.microsoft.com/office/powerpoint/2018/8/main">
  <p188:cm id="{E457974B-9127-469B-951E-A05FF138AE7B}" authorId="{F05846D9-7EDD-7D1B-28F5-838303453738}" status="resolved" created="2023-09-06T13:09:25.052" complete="100000">
    <ac:txMkLst xmlns:ac="http://schemas.microsoft.com/office/drawing/2013/main/command">
      <pc:docMk xmlns:pc="http://schemas.microsoft.com/office/powerpoint/2013/main/command"/>
      <pc:sldMk xmlns:pc="http://schemas.microsoft.com/office/powerpoint/2013/main/command" cId="1015829071" sldId="289"/>
      <ac:spMk id="6" creationId="{316B42F5-4DEE-A28D-37A1-297F7AFD8950}"/>
      <ac:txMk cp="12" len="8">
        <ac:context len="68" hash="3647360555"/>
      </ac:txMk>
    </ac:txMkLst>
    <p188:pos x="1606626" y="229518"/>
    <p188:txBody>
      <a:bodyPr/>
      <a:lstStyle/>
      <a:p>
        <a:r>
          <a:rPr lang="nl-NL"/>
          <a:t>Nellie van Leeuwen of mevrouw</a:t>
        </a:r>
      </a:p>
    </p188:txBody>
  </p188:cm>
</p188:cmLst>
</file>

<file path=ppt/comments/modernComment_122_3F76C29C.xml><?xml version="1.0" encoding="utf-8"?>
<p188:cmLst xmlns:a="http://schemas.openxmlformats.org/drawingml/2006/main" xmlns:r="http://schemas.openxmlformats.org/officeDocument/2006/relationships" xmlns:p188="http://schemas.microsoft.com/office/powerpoint/2018/8/main">
  <p188:cm id="{FE5636BC-06F8-4187-ABB5-6C3FDFD2700B}" authorId="{12E601D9-8CCE-B9FB-962C-2322234794DD}" status="resolved" created="2023-08-16T14:20:20.267" complete="100000">
    <ac:txMkLst xmlns:ac="http://schemas.microsoft.com/office/drawing/2013/main/command">
      <pc:docMk xmlns:pc="http://schemas.microsoft.com/office/powerpoint/2013/main/command"/>
      <pc:sldMk xmlns:pc="http://schemas.microsoft.com/office/powerpoint/2013/main/command" cId="1064747676" sldId="290"/>
      <ac:spMk id="7" creationId="{93220458-C1FE-81DA-6469-5E61AF2E4BF7}"/>
      <ac:txMk cp="26" len="47">
        <ac:context len="372" hash="446798946"/>
      </ac:txMk>
    </ac:txMkLst>
    <p188:pos x="2350265" y="266240"/>
    <p188:replyLst>
      <p188:reply id="{5BD47058-EFEF-4A0B-8929-C17F385509D9}" authorId="{7A0D03C6-6E6E-410D-7545-DCDD0AA97D61}" created="2023-08-21T13:44:35.100">
        <p188:txBody>
          <a:bodyPr/>
          <a:lstStyle/>
          <a:p>
            <a:r>
              <a:rPr lang="en-NL"/>
              <a:t>Tekstuele aanpassing is doorgevoerd en nieuwe achtergrondfoto gekozen. Wat vinden jullie van deze? Eventuele andere opties hebben we in de mail meegestuurd.</a:t>
            </a:r>
          </a:p>
        </p188:txBody>
      </p188:reply>
      <p188:reply id="{F3969FD8-9BC8-4D43-8C01-87B29F2730D5}" authorId="{F05846D9-7EDD-7D1B-28F5-838303453738}" created="2023-09-06T13:15:12.703">
        <p188:txBody>
          <a:bodyPr/>
          <a:lstStyle/>
          <a:p>
            <a:r>
              <a:rPr lang="nl-NL"/>
              <a:t>Nog een kleine tekstuele aanpassing, de foto is akkoord</a:t>
            </a:r>
          </a:p>
        </p188:txBody>
      </p188:reply>
    </p188:replyLst>
    <p188:txBody>
      <a:bodyPr/>
      <a:lstStyle/>
      <a:p>
        <a:r>
          <a:rPr lang="nl-NL"/>
          <a:t>Misschien kan je een briefje achterlaten met je naam of je maakt een afspraak om voorafgaand te bellen wanneer je volgende week weer komt.
Moet wel een andere foto komen.</a:t>
        </a:r>
      </a:p>
    </p188:txBody>
  </p188:cm>
  <p188:cm id="{2FFAB0A7-E23A-421F-AB4F-774032945295}" authorId="{12E601D9-8CCE-B9FB-962C-2322234794DD}" status="resolved" created="2023-08-17T12:58:39" complete="100000">
    <ac:txMkLst xmlns:ac="http://schemas.microsoft.com/office/drawing/2013/main/command">
      <pc:docMk xmlns:pc="http://schemas.microsoft.com/office/powerpoint/2013/main/command"/>
      <pc:sldMk xmlns:pc="http://schemas.microsoft.com/office/powerpoint/2013/main/command" cId="1064747676" sldId="290"/>
      <ac:spMk id="7" creationId="{93220458-C1FE-81DA-6469-5E61AF2E4BF7}"/>
      <ac:txMk cp="334" len="2">
        <ac:context len="372" hash="446798946"/>
      </ac:txMk>
    </ac:txMkLst>
    <p188:pos x="3066361" y="1413831"/>
    <p188:txBody>
      <a:bodyPr/>
      <a:lstStyle/>
      <a:p>
        <a:r>
          <a:rPr lang="nl-NL"/>
          <a:t>Andere tekst voor je hebt je schoonmaaktaken volbracht: Je bent klaar en je maakt nog een kort praatje met mw. 
Hoog tijd vervangen door het is tijd.</a:t>
        </a:r>
      </a:p>
    </p188:txBody>
  </p188:cm>
  <p188:cm id="{4344F0FB-AA2F-4D7E-8544-2DC6C8AC74C8}" authorId="{F05846D9-7EDD-7D1B-28F5-838303453738}" status="resolved" created="2023-09-06T13:14:47.843" complete="100000">
    <ac:txMkLst xmlns:ac="http://schemas.microsoft.com/office/drawing/2013/main/command">
      <pc:docMk xmlns:pc="http://schemas.microsoft.com/office/powerpoint/2013/main/command"/>
      <pc:sldMk xmlns:pc="http://schemas.microsoft.com/office/powerpoint/2013/main/command" cId="1064747676" sldId="290"/>
      <ac:spMk id="7" creationId="{93220458-C1FE-81DA-6469-5E61AF2E4BF7}"/>
      <ac:txMk cp="81">
        <ac:context len="372" hash="446798946"/>
      </ac:txMk>
    </ac:txMkLst>
    <p188:pos x="2221734" y="954795"/>
    <p188:txBody>
      <a:bodyPr/>
      <a:lstStyle/>
      <a:p>
        <a:r>
          <a:rPr lang="nl-NL"/>
          <a:t>Je hebt samen afgesproken dat je de volgende keer belt voordat je komt.</a:t>
        </a:r>
      </a:p>
    </p188:txBody>
  </p188:cm>
</p188:cmLst>
</file>

<file path=ppt/comments/modernComment_124_7549D4BD.xml><?xml version="1.0" encoding="utf-8"?>
<p188:cmLst xmlns:a="http://schemas.openxmlformats.org/drawingml/2006/main" xmlns:r="http://schemas.openxmlformats.org/officeDocument/2006/relationships" xmlns:p188="http://schemas.microsoft.com/office/powerpoint/2018/8/main">
  <p188:cm id="{E6F39AE1-F28D-4A40-BACB-B9A13D938277}" authorId="{12E601D9-8CCE-B9FB-962C-2322234794DD}" status="resolved" created="2023-08-16T14:14:44.228" complete="100000">
    <ac:txMkLst xmlns:ac="http://schemas.microsoft.com/office/drawing/2013/main/command">
      <pc:docMk xmlns:pc="http://schemas.microsoft.com/office/powerpoint/2013/main/command"/>
      <pc:sldMk xmlns:pc="http://schemas.microsoft.com/office/powerpoint/2013/main/command" cId="1967772861" sldId="292"/>
      <ac:spMk id="4" creationId="{A958767B-531B-3C2F-FCDE-B8E9A8F1C707}"/>
      <ac:txMk cp="3" len="4">
        <ac:context len="36" hash="3252035862"/>
      </ac:txMk>
    </ac:txMkLst>
    <p188:pos x="1138409" y="229518"/>
    <p188:replyLst/>
    <p188:txBody>
      <a:bodyPr/>
      <a:lstStyle/>
      <a:p>
        <a:r>
          <a:rPr lang="nl-NL"/>
          <a:t>Gaat Evelien nog iets zeggen waar je wat signalen betreft wel bedacht op moet zijn? Of andere adviezen.</a:t>
        </a:r>
      </a:p>
    </p188:txBody>
  </p188:cm>
</p188:cmLst>
</file>

<file path=ppt/comments/modernComment_126_DE857E65.xml><?xml version="1.0" encoding="utf-8"?>
<p188:cmLst xmlns:a="http://schemas.openxmlformats.org/drawingml/2006/main" xmlns:r="http://schemas.openxmlformats.org/officeDocument/2006/relationships" xmlns:p188="http://schemas.microsoft.com/office/powerpoint/2018/8/main">
  <p188:cm id="{AEA90473-77E8-429D-8890-099EBAA7C9A6}" authorId="{12E601D9-8CCE-B9FB-962C-2322234794DD}" status="resolved" created="2023-08-17T12:55:28.822" complete="100000">
    <ac:txMkLst xmlns:ac="http://schemas.microsoft.com/office/drawing/2013/main/command">
      <pc:docMk xmlns:pc="http://schemas.microsoft.com/office/powerpoint/2013/main/command"/>
      <pc:sldMk xmlns:pc="http://schemas.microsoft.com/office/powerpoint/2013/main/command" cId="3733290597" sldId="294"/>
      <ac:spMk id="5" creationId="{8DE6A842-C11C-206F-E5AF-92DD962CEB21}"/>
      <ac:txMk cp="205" len="4">
        <ac:context len="295" hash="2022814896"/>
      </ac:txMk>
    </ac:txMkLst>
    <p188:pos x="954795" y="1184313"/>
    <p188:txBody>
      <a:bodyPr/>
      <a:lstStyle/>
      <a:p>
        <a:r>
          <a:rPr lang="nl-NL"/>
          <a:t>uitbreiding tekst: en geef aan wat je zelf nodig hebt om in deze situatie te kunnen functioneren.</a:t>
        </a:r>
      </a:p>
    </p188:txBody>
  </p188:cm>
  <p188:cm id="{93AE5864-82CA-4BA3-B9F2-4F439EB7C43D}" authorId="{F05846D9-7EDD-7D1B-28F5-838303453738}" status="resolved" created="2023-09-06T13:10:48.805" complete="100000">
    <ac:txMkLst xmlns:ac="http://schemas.microsoft.com/office/drawing/2013/main/command">
      <pc:docMk xmlns:pc="http://schemas.microsoft.com/office/powerpoint/2013/main/command"/>
      <pc:sldMk xmlns:pc="http://schemas.microsoft.com/office/powerpoint/2013/main/command" cId="3733290597" sldId="294"/>
      <ac:spMk id="5" creationId="{8DE6A842-C11C-206F-E5AF-92DD962CEB21}"/>
      <ac:txMk cp="134" len="5">
        <ac:context len="295" hash="2022814896"/>
      </ac:txMk>
    </ac:txMkLst>
    <p188:pos x="2322722" y="725277"/>
    <p188:txBody>
      <a:bodyPr/>
      <a:lstStyle/>
      <a:p>
        <a:r>
          <a:rPr lang="nl-NL"/>
          <a:t>jouw</a:t>
        </a:r>
      </a:p>
    </p188:txBody>
  </p188:cm>
  <p188:cm id="{F35D388F-7B90-4D93-9D07-4C29674D304F}" authorId="{F05846D9-7EDD-7D1B-28F5-838303453738}" status="resolved" created="2023-09-06T13:12:16.432" complete="100000">
    <ac:txMkLst xmlns:ac="http://schemas.microsoft.com/office/drawing/2013/main/command">
      <pc:docMk xmlns:pc="http://schemas.microsoft.com/office/powerpoint/2013/main/command"/>
      <pc:sldMk xmlns:pc="http://schemas.microsoft.com/office/powerpoint/2013/main/command" cId="3733290597" sldId="294"/>
      <ac:spMk id="5" creationId="{8DE6A842-C11C-206F-E5AF-92DD962CEB21}"/>
      <ac:txMk cp="171" len="1">
        <ac:context len="295" hash="2022814896"/>
      </ac:txMk>
    </ac:txMkLst>
    <p188:pos x="1680072" y="954795"/>
    <p188:txBody>
      <a:bodyPr/>
      <a:lstStyle/>
      <a:p>
        <a:r>
          <a:rPr lang="nl-NL"/>
          <a:t>weg. dus: Al is het maar om...</a:t>
        </a:r>
      </a:p>
    </p188:txBody>
  </p188:cm>
</p188:cmLst>
</file>

<file path=ppt/comments/modernComment_12F_D7D17B36.xml><?xml version="1.0" encoding="utf-8"?>
<p188:cmLst xmlns:a="http://schemas.openxmlformats.org/drawingml/2006/main" xmlns:r="http://schemas.openxmlformats.org/officeDocument/2006/relationships" xmlns:p188="http://schemas.microsoft.com/office/powerpoint/2018/8/main">
  <p188:cm id="{6B3912A1-D260-4001-8B80-F5A4536B9222}" authorId="{F05846D9-7EDD-7D1B-28F5-838303453738}" status="resolved" created="2023-09-06T11:29:31.315" complete="100000">
    <ac:txMkLst xmlns:ac="http://schemas.microsoft.com/office/drawing/2013/main/command">
      <pc:docMk xmlns:pc="http://schemas.microsoft.com/office/powerpoint/2013/main/command"/>
      <pc:sldMk xmlns:pc="http://schemas.microsoft.com/office/powerpoint/2013/main/command" cId="3620830006" sldId="303"/>
      <ac:spMk id="9" creationId="{89725352-A8C7-227E-3B27-748F16B80E94}"/>
      <ac:txMk cp="38">
        <ac:context len="96" hash="4022302922"/>
      </ac:txMk>
    </ac:txMkLst>
    <p188:pos x="3222433" y="266240"/>
    <p188:txBody>
      <a:bodyPr/>
      <a:lstStyle/>
      <a:p>
        <a:r>
          <a:rPr lang="nl-NL"/>
          <a:t>Mag weg, dus: , krijg je achtergrondinformatie.</a:t>
        </a:r>
      </a:p>
    </p188:txBody>
  </p188:cm>
</p188:cmLst>
</file>

<file path=ppt/comments/modernComment_131_7EEA5D7C.xml><?xml version="1.0" encoding="utf-8"?>
<p188:cmLst xmlns:a="http://schemas.openxmlformats.org/drawingml/2006/main" xmlns:r="http://schemas.openxmlformats.org/officeDocument/2006/relationships" xmlns:p188="http://schemas.microsoft.com/office/powerpoint/2018/8/main">
  <p188:cm id="{3AF2BF1E-53C1-45AE-9400-1E08487ACF65}" authorId="{F05846D9-7EDD-7D1B-28F5-838303453738}" status="resolved" created="2023-09-06T12:47:01.511" complete="100000">
    <ac:txMkLst xmlns:ac="http://schemas.microsoft.com/office/drawing/2013/main/command">
      <pc:docMk xmlns:pc="http://schemas.microsoft.com/office/powerpoint/2013/main/command"/>
      <pc:sldMk xmlns:pc="http://schemas.microsoft.com/office/powerpoint/2013/main/command" cId="2129288572" sldId="305"/>
      <ac:spMk id="9" creationId="{F6811CAB-1B1B-4BD8-6B77-52E8D9194573}"/>
      <ac:txMk cp="80" len="13">
        <ac:context len="135" hash="1221417718"/>
      </ac:txMk>
    </ac:txMkLst>
    <p188:pos x="3424409" y="495759"/>
    <p188:txBody>
      <a:bodyPr/>
      <a:lstStyle/>
      <a:p>
        <a:r>
          <a:rPr lang="nl-NL"/>
          <a:t>Nellie is een nieuwe cliënt.</a:t>
        </a:r>
      </a:p>
    </p188:txBody>
  </p188:cm>
  <p188:cm id="{99C8ECE5-D874-4C81-B19E-741FCEC043C1}" authorId="{F05846D9-7EDD-7D1B-28F5-838303453738}" status="resolved" created="2023-09-06T12:51:28.754" complete="100000">
    <ac:txMkLst xmlns:ac="http://schemas.microsoft.com/office/drawing/2013/main/command">
      <pc:docMk xmlns:pc="http://schemas.microsoft.com/office/powerpoint/2013/main/command"/>
      <pc:sldMk xmlns:pc="http://schemas.microsoft.com/office/powerpoint/2013/main/command" cId="2129288572" sldId="305"/>
      <ac:spMk id="9" creationId="{F6811CAB-1B1B-4BD8-6B77-52E8D9194573}"/>
      <ac:txMk cp="26" len="19">
        <ac:context len="135" hash="1221417718"/>
      </ac:txMk>
    </ac:txMkLst>
    <p188:pos x="2285999" y="266240"/>
    <p188:txBody>
      <a:bodyPr/>
      <a:lstStyle/>
      <a:p>
        <a:r>
          <a:rPr lang="nl-NL"/>
          <a:t>Nellie van Leeuwen</a:t>
        </a:r>
      </a:p>
    </p188:txBody>
  </p188:cm>
  <p188:cm id="{34534335-30B5-4B2C-9202-8798CA771540}" authorId="{F05846D9-7EDD-7D1B-28F5-838303453738}" status="resolved" created="2023-09-06T12:51:38.395" complete="100000">
    <ac:txMkLst xmlns:ac="http://schemas.microsoft.com/office/drawing/2013/main/command">
      <pc:docMk xmlns:pc="http://schemas.microsoft.com/office/powerpoint/2013/main/command"/>
      <pc:sldMk xmlns:pc="http://schemas.microsoft.com/office/powerpoint/2013/main/command" cId="2129288572" sldId="305"/>
      <ac:spMk id="9" creationId="{F6811CAB-1B1B-4BD8-6B77-52E8D9194573}"/>
      <ac:txMk cp="72" len="1">
        <ac:context len="135" hash="1221417718"/>
      </ac:txMk>
    </ac:txMkLst>
    <p188:pos x="1092506" y="495759"/>
    <p188:txBody>
      <a:bodyPr/>
      <a:lstStyle/>
      <a:p>
        <a:r>
          <a:rPr lang="nl-NL"/>
          <a:t>Mevrouw</a:t>
        </a:r>
      </a:p>
    </p188:txBody>
  </p188:cm>
</p188:cmLst>
</file>

<file path=ppt/comments/modernComment_135_818DE3D7.xml><?xml version="1.0" encoding="utf-8"?>
<p188:cmLst xmlns:a="http://schemas.openxmlformats.org/drawingml/2006/main" xmlns:r="http://schemas.openxmlformats.org/officeDocument/2006/relationships" xmlns:p188="http://schemas.microsoft.com/office/powerpoint/2018/8/main">
  <p188:cm id="{DE5E5BBF-2641-4641-B97C-15D702C94B25}" authorId="{12E601D9-8CCE-B9FB-962C-2322234794DD}" status="resolved" created="2023-08-16T14:15:52.714" complete="100000">
    <ac:txMkLst xmlns:ac="http://schemas.microsoft.com/office/drawing/2013/main/command">
      <pc:docMk xmlns:pc="http://schemas.microsoft.com/office/powerpoint/2013/main/command"/>
      <pc:sldMk xmlns:pc="http://schemas.microsoft.com/office/powerpoint/2013/main/command" cId="2173559767" sldId="309"/>
      <ac:spMk id="12" creationId="{9BCEFCAA-23DA-9CAC-8CC9-39031DF420A1}"/>
      <ac:txMk cp="473" len="11">
        <ac:context len="529" hash="2714068037"/>
      </ac:txMk>
    </ac:txMkLst>
    <p188:pos x="2662409" y="2102385"/>
    <p188:txBody>
      <a:bodyPr/>
      <a:lstStyle/>
      <a:p>
        <a:r>
          <a:rPr lang="nl-NL"/>
          <a:t>Maar ook om zelf ondersteunt te worden </a:t>
        </a:r>
      </a:p>
    </p188:txBody>
  </p188:cm>
  <p188:cm id="{5447F990-9482-4F08-9127-680E3BD847B9}" authorId="{F05846D9-7EDD-7D1B-28F5-838303453738}" status="resolved" created="2023-09-06T13:07:47.596" complete="100000">
    <ac:txMkLst xmlns:ac="http://schemas.microsoft.com/office/drawing/2013/main/command">
      <pc:docMk xmlns:pc="http://schemas.microsoft.com/office/powerpoint/2013/main/command"/>
      <pc:sldMk xmlns:pc="http://schemas.microsoft.com/office/powerpoint/2013/main/command" cId="2173559767" sldId="309"/>
      <ac:spMk id="12" creationId="{9BCEFCAA-23DA-9CAC-8CC9-39031DF420A1}"/>
      <ac:txMk cp="208">
        <ac:context len="529" hash="2714068037"/>
      </ac:txMk>
    </ac:txMkLst>
    <p188:pos x="3415228" y="954795"/>
    <p188:txBody>
      <a:bodyPr/>
      <a:lstStyle/>
      <a:p>
        <a:r>
          <a:rPr lang="nl-NL"/>
          <a:t>melden.</a:t>
        </a:r>
      </a:p>
    </p188:txBody>
  </p188:cm>
  <p188:cm id="{61333DB7-41FE-4776-88FF-EE7EE4B7F66C}" authorId="{F05846D9-7EDD-7D1B-28F5-838303453738}" status="resolved" created="2023-09-06T13:08:01.378" complete="100000">
    <ac:txMkLst xmlns:ac="http://schemas.microsoft.com/office/drawing/2013/main/command">
      <pc:docMk xmlns:pc="http://schemas.microsoft.com/office/powerpoint/2013/main/command"/>
      <pc:sldMk xmlns:pc="http://schemas.microsoft.com/office/powerpoint/2013/main/command" cId="2173559767" sldId="309"/>
      <ac:spMk id="12" creationId="{9BCEFCAA-23DA-9CAC-8CC9-39031DF420A1}"/>
      <ac:txMk cp="220" len="8">
        <ac:context len="529" hash="2714068037"/>
      </ac:txMk>
    </ac:txMkLst>
    <p188:pos x="1367927" y="1184313"/>
    <p188:txBody>
      <a:bodyPr/>
      <a:lstStyle/>
      <a:p>
        <a:r>
          <a:rPr lang="nl-NL"/>
          <a:t>(tijdig)</a:t>
        </a:r>
      </a:p>
    </p188:txBody>
  </p188:cm>
  <p188:cm id="{542B1632-94BF-4BC1-8764-9F7ED0ED5C2E}" authorId="{F05846D9-7EDD-7D1B-28F5-838303453738}" status="resolved" created="2023-09-06T13:08:21.753" complete="100000">
    <ac:txMkLst xmlns:ac="http://schemas.microsoft.com/office/drawing/2013/main/command">
      <pc:docMk xmlns:pc="http://schemas.microsoft.com/office/powerpoint/2013/main/command"/>
      <pc:sldMk xmlns:pc="http://schemas.microsoft.com/office/powerpoint/2013/main/command" cId="2173559767" sldId="309"/>
      <ac:spMk id="12" creationId="{9BCEFCAA-23DA-9CAC-8CC9-39031DF420A1}"/>
      <ac:txMk cp="379" len="1">
        <ac:context len="529" hash="2714068037"/>
      </ac:txMk>
    </ac:txMkLst>
    <p188:pos x="3562120" y="1643349"/>
    <p188:txBody>
      <a:bodyPr/>
      <a:lstStyle/>
      <a:p>
        <a:r>
          <a:rPr lang="nl-NL"/>
          <a:t>en</a:t>
        </a:r>
      </a:p>
    </p188:txBody>
  </p188:cm>
  <p188:cm id="{BE329B2C-26C6-44CA-BA1E-70C22451B5FB}" authorId="{F05846D9-7EDD-7D1B-28F5-838303453738}" status="resolved" created="2023-09-06T13:08:43.848" complete="100000">
    <ac:txMkLst xmlns:ac="http://schemas.microsoft.com/office/drawing/2013/main/command">
      <pc:docMk xmlns:pc="http://schemas.microsoft.com/office/powerpoint/2013/main/command"/>
      <pc:sldMk xmlns:pc="http://schemas.microsoft.com/office/powerpoint/2013/main/command" cId="2173559767" sldId="309"/>
      <ac:spMk id="12" creationId="{9BCEFCAA-23DA-9CAC-8CC9-39031DF420A1}"/>
      <ac:txMk cp="386" len="11">
        <ac:context len="529" hash="2714068037"/>
      </ac:txMk>
    </ac:txMkLst>
    <p188:pos x="4526096" y="1643349"/>
    <p188:txBody>
      <a:bodyPr/>
      <a:lstStyle/>
      <a:p>
        <a:r>
          <a:rPr lang="nl-NL"/>
          <a:t>beoordelen</a:t>
        </a:r>
      </a:p>
    </p188:txBody>
  </p188:cm>
</p188:cmLst>
</file>

<file path=ppt/comments/modernComment_138_8D8434CA.xml><?xml version="1.0" encoding="utf-8"?>
<p188:cmLst xmlns:a="http://schemas.openxmlformats.org/drawingml/2006/main" xmlns:r="http://schemas.openxmlformats.org/officeDocument/2006/relationships" xmlns:p188="http://schemas.microsoft.com/office/powerpoint/2018/8/main">
  <p188:cm id="{F2F296B2-FE2A-4468-A4C9-30E5492A238C}" authorId="{F05846D9-7EDD-7D1B-28F5-838303453738}" status="resolved" created="2023-09-06T13:18:35.413" complete="100000">
    <pc:sldMkLst xmlns:pc="http://schemas.microsoft.com/office/powerpoint/2013/main/command">
      <pc:docMk/>
      <pc:sldMk cId="2374251722" sldId="312"/>
    </pc:sldMkLst>
    <p188:txBody>
      <a:bodyPr/>
      <a:lstStyle/>
      <a:p>
        <a:r>
          <a:rPr lang="nl-NL"/>
          <a:t>Je werkt al ongeveer een jaar bij Ronald.</a:t>
        </a:r>
      </a:p>
    </p188:txBody>
  </p188:cm>
</p188:cmLst>
</file>

<file path=ppt/comments/modernComment_13C_A76D47BC.xml><?xml version="1.0" encoding="utf-8"?>
<p188:cmLst xmlns:a="http://schemas.openxmlformats.org/drawingml/2006/main" xmlns:r="http://schemas.openxmlformats.org/officeDocument/2006/relationships" xmlns:p188="http://schemas.microsoft.com/office/powerpoint/2018/8/main">
  <p188:cm id="{A2E72822-DEA8-47BA-B091-50E0A066F44C}" authorId="{12E601D9-8CCE-B9FB-962C-2322234794DD}" status="resolved" created="2023-08-17T13:29:53.200" complete="100000">
    <ac:deMkLst xmlns:ac="http://schemas.microsoft.com/office/drawing/2013/main/command">
      <pc:docMk xmlns:pc="http://schemas.microsoft.com/office/powerpoint/2013/main/command"/>
      <pc:sldMk xmlns:pc="http://schemas.microsoft.com/office/powerpoint/2013/main/command" cId="2808956860" sldId="316"/>
      <ac:picMk id="3" creationId="{A06A39EB-23C6-A4CE-6667-245108F71C03}"/>
    </ac:deMkLst>
    <p188:replyLst/>
    <p188:txBody>
      <a:bodyPr/>
      <a:lstStyle/>
      <a:p>
        <a:r>
          <a:rPr lang="nl-NL"/>
          <a:t>andere foto + adres&gt; denk bv aan de stadionweg in amsterdam zuid. Geen hoogbouw.</a:t>
        </a:r>
      </a:p>
    </p188:txBody>
  </p188:cm>
</p188:cmLst>
</file>

<file path=ppt/comments/modernComment_13F_2A842373.xml><?xml version="1.0" encoding="utf-8"?>
<p188:cmLst xmlns:a="http://schemas.openxmlformats.org/drawingml/2006/main" xmlns:r="http://schemas.openxmlformats.org/officeDocument/2006/relationships" xmlns:p188="http://schemas.microsoft.com/office/powerpoint/2018/8/main">
  <p188:cm id="{63F5D465-A1E3-40C1-B0CA-BACECA379902}" authorId="{12E601D9-8CCE-B9FB-962C-2322234794DD}" status="resolved" created="2023-08-16T14:21:47.176" complete="100000">
    <ac:txMkLst xmlns:ac="http://schemas.microsoft.com/office/drawing/2013/main/command">
      <pc:docMk xmlns:pc="http://schemas.microsoft.com/office/powerpoint/2013/main/command"/>
      <pc:sldMk xmlns:pc="http://schemas.microsoft.com/office/powerpoint/2013/main/command" cId="713302899" sldId="319"/>
      <ac:spMk id="13" creationId="{82506DA2-56A7-64EC-08E5-AC1BA5931E07}"/>
      <ac:txMk cp="52">
        <ac:context len="73" hash="3673628845"/>
      </ac:txMk>
    </ac:txMkLst>
    <p188:txBody>
      <a:bodyPr/>
      <a:lstStyle/>
      <a:p>
        <a:r>
          <a:rPr lang="nl-NL"/>
          <a:t>Van Ronald wordt rapportage bijgehouden door de organisatie.</a:t>
        </a:r>
      </a:p>
    </p188:txBody>
  </p188:cm>
  <p188:cm id="{D1C0E7D4-8D25-413E-99BA-248C108E52A2}" authorId="{12E601D9-8CCE-B9FB-962C-2322234794DD}" status="resolved" created="2023-08-17T12:04:12.413" complete="100000">
    <ac:txMkLst xmlns:ac="http://schemas.microsoft.com/office/drawing/2013/main/command">
      <pc:docMk xmlns:pc="http://schemas.microsoft.com/office/powerpoint/2013/main/command"/>
      <pc:sldMk xmlns:pc="http://schemas.microsoft.com/office/powerpoint/2013/main/command" cId="713302899" sldId="319"/>
      <ac:spMk id="11" creationId="{BB589E29-BFEE-5E25-DEE1-E0D0404A3281}"/>
      <ac:txMk cp="10">
        <ac:context len="15" hash="3086970346"/>
      </ac:txMk>
    </ac:txMkLst>
    <p188:replyLst>
      <p188:reply id="{7CF1AEC4-C686-40C8-A79A-3F64927B7C61}" authorId="{12E601D9-8CCE-B9FB-962C-2322234794DD}" created="2023-08-17T13:00:04.003">
        <p188:txBody>
          <a:bodyPr/>
          <a:lstStyle/>
          <a:p>
            <a:r>
              <a:rPr lang="nl-NL"/>
              <a:t>en ook in de tekst over dochter fulltime verwijderen.</a:t>
            </a:r>
          </a:p>
        </p188:txBody>
      </p188:reply>
      <p188:reply id="{A9EE489F-57C6-4371-AA5E-D392EA1F9A0B}" authorId="{7A0D03C6-6E6E-410D-7545-DCDD0AA97D61}" created="2023-08-28T07:52:34.323">
        <p188:txBody>
          <a:bodyPr/>
          <a:lstStyle/>
          <a:p>
            <a:r>
              <a:rPr lang="en-NL"/>
              <a:t>Werkvorm is aangepast. </a:t>
            </a:r>
          </a:p>
        </p188:txBody>
      </p188:reply>
    </p188:replyLst>
    <p188:txBody>
      <a:bodyPr/>
      <a:lstStyle/>
      <a:p>
        <a:r>
          <a:rPr lang="nl-NL"/>
          <a:t>Medewerkers hebben geen werktelefoon. Mocht dit naar de privetelefoon worden gestuurd mag dit niet vanwege AVG</a:t>
        </a:r>
      </a:p>
    </p188:txBody>
  </p188:cm>
  <p188:cm id="{F9142BB0-078A-4886-A406-987AEAEDB504}" authorId="{F05846D9-7EDD-7D1B-28F5-838303453738}" status="resolved" created="2023-09-06T13:16:38.706" complete="100000">
    <ac:txMkLst xmlns:ac="http://schemas.microsoft.com/office/drawing/2013/main/command">
      <pc:docMk xmlns:pc="http://schemas.microsoft.com/office/powerpoint/2013/main/command"/>
      <pc:sldMk xmlns:pc="http://schemas.microsoft.com/office/powerpoint/2013/main/command" cId="713302899" sldId="319"/>
      <ac:spMk id="7" creationId="{013FEAA0-FFA8-FC3D-D176-E36C91046954}"/>
      <ac:txMk cp="322" len="4">
        <ac:context len="350" hash="3774826806"/>
      </ac:txMk>
    </ac:txMkLst>
    <p188:pos x="2451253" y="1331204"/>
    <p188:txBody>
      <a:bodyPr/>
      <a:lstStyle/>
      <a:p>
        <a:r>
          <a:rPr lang="nl-NL"/>
          <a:t>ook</a:t>
        </a:r>
      </a:p>
    </p188:txBody>
  </p188:cm>
  <p188:cm id="{A392D90D-E7AB-4BB0-9948-360333ABEF2E}" authorId="{F05846D9-7EDD-7D1B-28F5-838303453738}" status="resolved" created="2023-09-06T13:17:19.066" complete="100000">
    <ac:txMkLst xmlns:ac="http://schemas.microsoft.com/office/drawing/2013/main/command">
      <pc:docMk xmlns:pc="http://schemas.microsoft.com/office/powerpoint/2013/main/command"/>
      <pc:sldMk xmlns:pc="http://schemas.microsoft.com/office/powerpoint/2013/main/command" cId="713302899" sldId="319"/>
      <ac:spMk id="7" creationId="{013FEAA0-FFA8-FC3D-D176-E36C91046954}"/>
      <ac:txMk cp="349">
        <ac:context len="350" hash="3774826806"/>
      </ac:txMk>
    </ac:txMkLst>
    <p188:pos x="2240096" y="1514819"/>
    <p188:txBody>
      <a:bodyPr/>
      <a:lstStyle/>
      <a:p>
        <a:r>
          <a:rPr lang="nl-NL"/>
          <a:t>kan weg, dus: van het buurtteam.</a:t>
        </a:r>
      </a:p>
    </p188:txBody>
  </p188:cm>
  <p188:cm id="{63F422C2-0710-4121-8579-906E147187C6}" authorId="{F05846D9-7EDD-7D1B-28F5-838303453738}" status="resolved" created="2023-09-06T13:18:47.866" complete="100000">
    <ac:txMkLst xmlns:ac="http://schemas.microsoft.com/office/drawing/2013/main/command">
      <pc:docMk xmlns:pc="http://schemas.microsoft.com/office/powerpoint/2013/main/command"/>
      <pc:sldMk xmlns:pc="http://schemas.microsoft.com/office/powerpoint/2013/main/command" cId="713302899" sldId="319"/>
      <ac:spMk id="13" creationId="{A1537ED9-9AA8-0E4D-DE86-0A0381FE679B}"/>
      <ac:txMk cp="0" len="190">
        <ac:context len="191" hash="2207257806"/>
      </ac:txMk>
    </ac:txMkLst>
    <p188:txBody>
      <a:bodyPr/>
      <a:lstStyle/>
      <a:p>
        <a:r>
          <a:rPr lang="nl-NL"/>
          <a:t>Hele tekstballon kan weg. </a:t>
        </a:r>
      </a:p>
    </p188:txBody>
  </p188:cm>
</p188:cmLst>
</file>

<file path=ppt/comments/modernComment_141_EFE4B671.xml><?xml version="1.0" encoding="utf-8"?>
<p188:cmLst xmlns:a="http://schemas.openxmlformats.org/drawingml/2006/main" xmlns:r="http://schemas.openxmlformats.org/officeDocument/2006/relationships" xmlns:p188="http://schemas.microsoft.com/office/powerpoint/2018/8/main">
  <p188:cm id="{042398D7-B78C-42E0-9ED2-E41548993C54}" authorId="{7A0D03C6-6E6E-410D-7545-DCDD0AA97D61}" created="2023-08-03T11:10:31.457">
    <pc:sldMkLst xmlns:pc="http://schemas.microsoft.com/office/powerpoint/2013/main/command">
      <pc:docMk/>
      <pc:sldMk cId="4024743537" sldId="321"/>
    </pc:sldMkLst>
    <p188:txBody>
      <a:bodyPr/>
      <a:lstStyle/>
      <a:p>
        <a:r>
          <a:rPr lang="en-NL"/>
          <a:t>@Werkgroep: Rechts naast de pagina staat het script voor het audiofragment. </a:t>
        </a:r>
      </a:p>
    </p188:txBody>
  </p188:cm>
  <p188:cm id="{97A8766D-C1F8-42C0-AF82-1CF1A77222EA}" authorId="{12E601D9-8CCE-B9FB-962C-2322234794DD}" status="resolved" created="2023-08-17T13:06:01.608" complete="100000">
    <pc:sldMkLst xmlns:pc="http://schemas.microsoft.com/office/powerpoint/2013/main/command">
      <pc:docMk/>
      <pc:sldMk cId="4024743537" sldId="321"/>
    </pc:sldMkLst>
    <p188:txBody>
      <a:bodyPr/>
      <a:lstStyle/>
      <a:p>
        <a:r>
          <a:rPr lang="nl-NL"/>
          <a:t>Wat fijn dat je re bent. Ik heb al dagen niemand gezien of gesproken. Mijn dochter komt. ook nooit. (In de tekst spreekt iemand langzaam en zucht meerder malen. Laat tussenposes tussen de zinnen.) Ik heb nu ook weer veel pijn in mijn benen. Wil je koffie?</a:t>
        </a:r>
      </a:p>
    </p188:txBody>
  </p188:cm>
  <p188:cm id="{43AB9561-C32C-4858-8C37-DE8C2AC84D99}" authorId="{12E601D9-8CCE-B9FB-962C-2322234794DD}" status="resolved" created="2023-08-17T13:08:12.315" complete="100000">
    <ac:deMkLst xmlns:ac="http://schemas.microsoft.com/office/drawing/2013/main/command">
      <pc:docMk xmlns:pc="http://schemas.microsoft.com/office/powerpoint/2013/main/command"/>
      <pc:sldMk xmlns:pc="http://schemas.microsoft.com/office/powerpoint/2013/main/command" cId="4024743537" sldId="321"/>
      <ac:picMk id="3" creationId="{96E1672F-BCD2-D0D3-D6B6-F70DD4930E1A}"/>
    </ac:deMkLst>
    <p188:txBody>
      <a:bodyPr/>
      <a:lstStyle/>
      <a:p>
        <a:r>
          <a:rPr lang="nl-NL"/>
          <a:t>Leerdoel: Hoe ga je om met iemand die somber is en veel alchol drinkt.</a:t>
        </a:r>
      </a:p>
    </p188:txBody>
  </p188:cm>
  <p188:cm id="{A255D3D5-A19C-450B-AF56-8B738D4FCB6B}" authorId="{F05846D9-7EDD-7D1B-28F5-838303453738}" status="resolved" created="2023-09-06T13:19:23.242" complete="100000">
    <ac:txMkLst xmlns:ac="http://schemas.microsoft.com/office/drawing/2013/main/command">
      <pc:docMk xmlns:pc="http://schemas.microsoft.com/office/powerpoint/2013/main/command"/>
      <pc:sldMk xmlns:pc="http://schemas.microsoft.com/office/powerpoint/2013/main/command" cId="4024743537" sldId="321"/>
      <ac:spMk id="5" creationId="{D2D4CD1B-E895-E067-6836-7FF96B314FA3}"/>
      <ac:txMk cp="12" len="13">
        <ac:context len="225" hash="4081886772"/>
      </ac:txMk>
    </ac:txMkLst>
    <p188:pos x="1725975" y="266240"/>
    <p188:txBody>
      <a:bodyPr/>
      <a:lstStyle/>
      <a:p>
        <a:r>
          <a:rPr lang="nl-NL"/>
          <a:t>met een lach</a:t>
        </a:r>
      </a:p>
    </p188:txBody>
  </p188:cm>
  <p188:cm id="{05DFC4B9-09E2-4E7F-A83A-C599168CA5A6}" authorId="{F05846D9-7EDD-7D1B-28F5-838303453738}" status="resolved" created="2023-09-06T13:19:57.181" complete="100000">
    <ac:txMkLst xmlns:ac="http://schemas.microsoft.com/office/drawing/2013/main/command">
      <pc:docMk xmlns:pc="http://schemas.microsoft.com/office/powerpoint/2013/main/command"/>
      <pc:sldMk xmlns:pc="http://schemas.microsoft.com/office/powerpoint/2013/main/command" cId="4024743537" sldId="321"/>
      <ac:spMk id="5" creationId="{D2D4CD1B-E895-E067-6836-7FF96B314FA3}"/>
      <ac:txMk cp="37">
        <ac:context len="225" hash="4081886772"/>
      </ac:txMk>
    </ac:txMkLst>
    <p188:pos x="3837542" y="266240"/>
    <p188:txBody>
      <a:bodyPr/>
      <a:lstStyle/>
      <a:p>
        <a:r>
          <a:rPr lang="nl-NL"/>
          <a:t>kan weg, dus: deur open.</a:t>
        </a:r>
      </a:p>
    </p188:txBody>
  </p188:cm>
  <p188:cm id="{8DDD0743-6265-4F59-B507-35E47AA813EF}" authorId="{F05846D9-7EDD-7D1B-28F5-838303453738}" created="2023-09-06T13:24:28.580">
    <ac:deMkLst xmlns:ac="http://schemas.microsoft.com/office/drawing/2013/main/command">
      <pc:docMk xmlns:pc="http://schemas.microsoft.com/office/powerpoint/2013/main/command"/>
      <pc:sldMk xmlns:pc="http://schemas.microsoft.com/office/powerpoint/2013/main/command" cId="4024743537" sldId="321"/>
      <ac:spMk id="12" creationId="{C2E282B6-9180-C811-1A8F-C89B8399B28A}"/>
    </ac:deMkLst>
    <p188:replyLst>
      <p188:reply id="{003526FA-D9EA-46C0-83B4-982CE10A3BCB}" authorId="{7A0D03C6-6E6E-410D-7545-DCDD0AA97D61}" created="2023-09-08T09:30:03.187">
        <p188:txBody>
          <a:bodyPr/>
          <a:lstStyle/>
          <a:p>
            <a:r>
              <a:rPr lang="en-NL"/>
              <a:t>Zullen we meenemen in de vormgeving tijdens het bouwen.</a:t>
            </a:r>
          </a:p>
        </p188:txBody>
      </p188:reply>
    </p188:replyLst>
    <p188:txBody>
      <a:bodyPr/>
      <a:lstStyle/>
      <a:p>
        <a:r>
          <a:rPr lang="nl-NL"/>
          <a:t>Is het mogelijk dat Ronald een beetje kroeshaar krijgt en met een licht (bijvoorbeeld curacaos) accent</a:t>
        </a:r>
      </a:p>
    </p188:txBody>
  </p188:cm>
</p188:cmLst>
</file>

<file path=ppt/comments/modernComment_142_6AB46D20.xml><?xml version="1.0" encoding="utf-8"?>
<p188:cmLst xmlns:a="http://schemas.openxmlformats.org/drawingml/2006/main" xmlns:r="http://schemas.openxmlformats.org/officeDocument/2006/relationships" xmlns:p188="http://schemas.microsoft.com/office/powerpoint/2018/8/main">
  <p188:cm id="{983C0484-5513-40D6-81AB-F0391E28B2E7}" authorId="{12E601D9-8CCE-B9FB-962C-2322234794DD}" status="resolved" created="2023-08-16T14:25:48.588" complete="100000">
    <ac:txMkLst xmlns:ac="http://schemas.microsoft.com/office/drawing/2013/main/command">
      <pc:docMk xmlns:pc="http://schemas.microsoft.com/office/powerpoint/2013/main/command"/>
      <pc:sldMk xmlns:pc="http://schemas.microsoft.com/office/powerpoint/2013/main/command" cId="1790209312" sldId="322"/>
      <ac:spMk id="17" creationId="{930584C9-25DA-DEE4-99E0-C38F317AEF92}"/>
      <ac:txMk cp="3">
        <ac:context len="74" hash="3465609477"/>
      </ac:txMk>
    </ac:txMkLst>
    <p188:pos x="1165951" y="413132"/>
    <p188:txBody>
      <a:bodyPr/>
      <a:lstStyle/>
      <a:p>
        <a:r>
          <a:rPr lang="nl-NL"/>
          <a:t>Ik neem aan dat dit het juiste antwoord is maar hier zou je ook kunnen toevoegen dat de medewerker aangeeft. Laten we eerst samen een kopje thee drinken gaan we daarna samen aan het werk.</a:t>
        </a:r>
      </a:p>
    </p188:txBody>
  </p188:cm>
  <p188:cm id="{AA00C2A7-B7D5-4B33-9DED-3A34A050A46E}" authorId="{F05846D9-7EDD-7D1B-28F5-838303453738}" status="resolved" created="2023-09-06T13:26:09.973" complete="100000">
    <ac:txMkLst xmlns:ac="http://schemas.microsoft.com/office/drawing/2013/main/command">
      <pc:docMk xmlns:pc="http://schemas.microsoft.com/office/powerpoint/2013/main/command"/>
      <pc:sldMk xmlns:pc="http://schemas.microsoft.com/office/powerpoint/2013/main/command" cId="1790209312" sldId="322"/>
      <ac:spMk id="23" creationId="{08DC59CC-2E72-8E85-B3D4-F5C619B5E283}"/>
      <ac:txMk cp="81" len="16">
        <ac:context len="108" hash="244059567"/>
      </ac:txMk>
    </ac:txMkLst>
    <p188:pos x="2662409" y="413132"/>
    <p188:txBody>
      <a:bodyPr/>
      <a:lstStyle/>
      <a:p>
        <a:r>
          <a:rPr lang="nl-NL"/>
          <a:t>daarna samen aan...</a:t>
        </a:r>
      </a:p>
    </p188:txBody>
  </p188:cm>
</p188:cmLst>
</file>

<file path=ppt/comments/modernComment_144_FEEB731C.xml><?xml version="1.0" encoding="utf-8"?>
<p188:cmLst xmlns:a="http://schemas.openxmlformats.org/drawingml/2006/main" xmlns:r="http://schemas.openxmlformats.org/officeDocument/2006/relationships" xmlns:p188="http://schemas.microsoft.com/office/powerpoint/2018/8/main">
  <p188:cm id="{510FB3A7-A429-4FD7-A38F-EF1E4BFA73DE}" authorId="{12E601D9-8CCE-B9FB-962C-2322234794DD}" status="resolved" created="2023-08-17T13:26:36.272" complete="100000">
    <ac:txMkLst xmlns:ac="http://schemas.microsoft.com/office/drawing/2013/main/command">
      <pc:docMk xmlns:pc="http://schemas.microsoft.com/office/powerpoint/2013/main/command"/>
      <pc:sldMk xmlns:pc="http://schemas.microsoft.com/office/powerpoint/2013/main/command" cId="4276843292" sldId="324"/>
      <ac:spMk id="5" creationId="{2A5A517F-BEF8-81E2-4B88-74AD29B8517F}"/>
      <ac:txMk cp="5" len="2">
        <ac:context len="36" hash="3252035862"/>
      </ac:txMk>
    </ac:txMkLst>
    <p188:pos x="1138409" y="229518"/>
    <p188:replyLst>
      <p188:reply id="{CF8E4BF3-AF76-48CB-8A1C-AF6C3F616216}" authorId="{7A0D03C6-6E6E-410D-7545-DCDD0AA97D61}" created="2023-08-22T11:34:25.044">
        <p188:txBody>
          <a:bodyPr/>
          <a:lstStyle/>
          <a:p>
            <a:r>
              <a:rPr lang="en-NL"/>
              <a:t>Ik heb hiervoor een extra pagina toegevoegd met omgangstips (afkomstig uit het bejegeningsdocument). </a:t>
            </a:r>
          </a:p>
        </p188:txBody>
      </p188:reply>
    </p188:replyLst>
    <p188:txBody>
      <a:bodyPr/>
      <a:lstStyle/>
      <a:p>
        <a:r>
          <a:rPr lang="nl-NL"/>
          <a:t>Evelien moet ook nog wat melden over de stemming van Ronald. Hoe moet je daar mee omgaan en wanneer moet je hier accuut bij betrekken.</a:t>
        </a:r>
      </a:p>
    </p188:txBody>
  </p188:cm>
</p188:cmLst>
</file>

<file path=ppt/comments/modernComment_145_6AAE2906.xml><?xml version="1.0" encoding="utf-8"?>
<p188:cmLst xmlns:a="http://schemas.openxmlformats.org/drawingml/2006/main" xmlns:r="http://schemas.openxmlformats.org/officeDocument/2006/relationships" xmlns:p188="http://schemas.microsoft.com/office/powerpoint/2018/8/main">
  <p188:cm id="{B1D4A87E-DDFD-4D0A-A92B-FBAC793A662E}" authorId="{12E601D9-8CCE-B9FB-962C-2322234794DD}" status="resolved" created="2023-09-06T14:03:32.091" complete="100000">
    <ac:txMkLst xmlns:ac="http://schemas.microsoft.com/office/drawing/2013/main/command">
      <pc:docMk xmlns:pc="http://schemas.microsoft.com/office/powerpoint/2013/main/command"/>
      <pc:sldMk xmlns:pc="http://schemas.microsoft.com/office/powerpoint/2013/main/command" cId="1789798662" sldId="325"/>
      <ac:spMk id="5" creationId="{6C4285E6-9FDB-29D4-9FC9-BC896F82A1BD}"/>
      <ac:txMk cp="50" len="12">
        <ac:context len="204" hash="238299367"/>
      </ac:txMk>
    </ac:txMkLst>
    <p188:pos x="872168" y="495759"/>
    <p188:txBody>
      <a:bodyPr/>
      <a:lstStyle/>
      <a:p>
        <a:r>
          <a:rPr lang="nl-NL"/>
          <a:t>onaangename geur.</a:t>
        </a:r>
      </a:p>
    </p188:txBody>
  </p188:cm>
</p188:cmLst>
</file>

<file path=ppt/comments/modernComment_147_6894F62C.xml><?xml version="1.0" encoding="utf-8"?>
<p188:cmLst xmlns:a="http://schemas.openxmlformats.org/drawingml/2006/main" xmlns:r="http://schemas.openxmlformats.org/officeDocument/2006/relationships" xmlns:p188="http://schemas.microsoft.com/office/powerpoint/2018/8/main">
  <p188:cm id="{CE250CB2-78AC-4F3A-A4A6-5197B54E011C}" authorId="{12E601D9-8CCE-B9FB-962C-2322234794DD}" created="2023-09-06T14:05:04.750">
    <ac:txMkLst xmlns:ac="http://schemas.microsoft.com/office/drawing/2013/main/command">
      <pc:docMk xmlns:pc="http://schemas.microsoft.com/office/powerpoint/2013/main/command"/>
      <pc:sldMk xmlns:pc="http://schemas.microsoft.com/office/powerpoint/2013/main/command" cId="1754592812" sldId="327"/>
      <ac:spMk id="5" creationId="{0022466E-F5C8-4B21-06B7-FCE3198EA7F3}"/>
      <ac:txMk cp="44" len="5">
        <ac:context len="50" hash="3987770173"/>
      </ac:txMk>
    </ac:txMkLst>
    <p188:pos x="1496457" y="495759"/>
    <p188:replyLst>
      <p188:reply id="{B5710918-D69D-4053-97D1-EE47503D5A1F}" authorId="{7A0D03C6-6E6E-410D-7545-DCDD0AA97D61}" created="2023-09-08T09:30:12.639">
        <p188:txBody>
          <a:bodyPr/>
          <a:lstStyle/>
          <a:p>
            <a:r>
              <a:rPr lang="en-NL"/>
              <a:t>Zullen we meenemen in de vormgeving tijdens het bouwen.</a:t>
            </a:r>
          </a:p>
        </p188:txBody>
      </p188:reply>
    </p188:replyLst>
    <p188:txBody>
      <a:bodyPr/>
      <a:lstStyle/>
      <a:p>
        <a:r>
          <a:rPr lang="nl-NL"/>
          <a:t>zou het lukken om ook wat vlekken hier en daar aan te brengen? ook op de grond.</a:t>
        </a:r>
      </a:p>
    </p188:txBody>
  </p188:cm>
</p188:cmLst>
</file>

<file path=ppt/comments/modernComment_149_7ACB9D52.xml><?xml version="1.0" encoding="utf-8"?>
<p188:cmLst xmlns:a="http://schemas.openxmlformats.org/drawingml/2006/main" xmlns:r="http://schemas.openxmlformats.org/officeDocument/2006/relationships" xmlns:p188="http://schemas.microsoft.com/office/powerpoint/2018/8/main">
  <p188:cm id="{33259A03-8963-4DF7-89B0-25C7425C0C2D}" authorId="{7A0D03C6-6E6E-410D-7545-DCDD0AA97D61}" created="2023-08-03T11:42:44.951">
    <pc:sldMkLst xmlns:pc="http://schemas.microsoft.com/office/powerpoint/2013/main/command">
      <pc:docMk/>
      <pc:sldMk cId="2060164434" sldId="329"/>
    </pc:sldMkLst>
    <p188:txBody>
      <a:bodyPr/>
      <a:lstStyle/>
      <a:p>
        <a:r>
          <a:rPr lang="en-NL"/>
          <a:t>@Werkgroep: Rechts naast de pagina staat het script voor het audiofragment. </a:t>
        </a:r>
      </a:p>
    </p188:txBody>
  </p188:cm>
  <p188:cm id="{E821E44F-16F5-4E59-8BDE-31C81228CB4D}" authorId="{12E601D9-8CCE-B9FB-962C-2322234794DD}" status="resolved" created="2023-08-17T13:18:34.991" complete="100000">
    <ac:deMkLst xmlns:ac="http://schemas.microsoft.com/office/drawing/2013/main/command">
      <pc:docMk xmlns:pc="http://schemas.microsoft.com/office/powerpoint/2013/main/command"/>
      <pc:sldMk xmlns:pc="http://schemas.microsoft.com/office/powerpoint/2013/main/command" cId="2060164434" sldId="329"/>
      <ac:picMk id="3" creationId="{83F06421-4D7B-5F7C-DE6E-303991BB974F}"/>
    </ac:deMkLst>
    <p188:txBody>
      <a:bodyPr/>
      <a:lstStyle/>
      <a:p>
        <a:r>
          <a:rPr lang="nl-NL"/>
          <a:t>Alleen in tekst verdraaid vervangen door klote.</a:t>
        </a:r>
      </a:p>
    </p188:txBody>
  </p188:cm>
  <p188:cm id="{D0EB4B81-8D04-4D6E-9CCD-54609DFD95A7}" authorId="{12E601D9-8CCE-B9FB-962C-2322234794DD}" status="resolved" created="2023-09-06T14:12:06.639" complete="100000">
    <ac:txMkLst xmlns:ac="http://schemas.microsoft.com/office/drawing/2013/main/command">
      <pc:docMk xmlns:pc="http://schemas.microsoft.com/office/powerpoint/2013/main/command"/>
      <pc:sldMk xmlns:pc="http://schemas.microsoft.com/office/powerpoint/2013/main/command" cId="2060164434" sldId="329"/>
      <ac:spMk id="11" creationId="{D629865C-BCE8-11C6-98A4-2974A009E011}"/>
      <ac:txMk cp="198">
        <ac:context len="404" hash="2919915518"/>
      </ac:txMk>
    </ac:txMkLst>
    <p188:pos x="1909590" y="963975"/>
    <p188:txBody>
      <a:bodyPr/>
      <a:lstStyle/>
      <a:p>
        <a:r>
          <a:rPr lang="nl-NL"/>
          <a:t>Ronald haalt de post niet op. Deze worden door de brievenbus gegooid en vindt hij op de mat.</a:t>
        </a:r>
      </a:p>
    </p188:txBody>
  </p188:cm>
  <p188:cm id="{52A41EE3-4F44-482C-AF1E-A0FE5C607579}" authorId="{12E601D9-8CCE-B9FB-962C-2322234794DD}" status="resolved" created="2023-09-06T14:13:20.563" complete="100000">
    <ac:txMkLst xmlns:ac="http://schemas.microsoft.com/office/drawing/2013/main/command">
      <pc:docMk xmlns:pc="http://schemas.microsoft.com/office/powerpoint/2013/main/command"/>
      <pc:sldMk xmlns:pc="http://schemas.microsoft.com/office/powerpoint/2013/main/command" cId="2060164434" sldId="329"/>
      <ac:spMk id="11" creationId="{D629865C-BCE8-11C6-98A4-2974A009E011}"/>
      <ac:txMk cp="472" len="7">
        <ac:context len="489" hash="2304516029"/>
      </ac:txMk>
    </ac:txMkLst>
    <p188:pos x="1872867" y="1882048"/>
    <p188:txBody>
      <a:bodyPr/>
      <a:lstStyle/>
      <a:p>
        <a:r>
          <a:rPr lang="nl-NL"/>
          <a:t>En zou je na kunnen gaan of er nog meer dreigbrieven tussen mijn post ligt.</a:t>
        </a:r>
      </a:p>
    </p188:txBody>
  </p188:cm>
</p188:cmLst>
</file>

<file path=ppt/comments/modernComment_14B_9DC4FB20.xml><?xml version="1.0" encoding="utf-8"?>
<p188:cmLst xmlns:a="http://schemas.openxmlformats.org/drawingml/2006/main" xmlns:r="http://schemas.openxmlformats.org/officeDocument/2006/relationships" xmlns:p188="http://schemas.microsoft.com/office/powerpoint/2018/8/main">
  <p188:cm id="{D87608FE-7E18-4BDF-9AB7-FD5C3040EF39}" authorId="{12E601D9-8CCE-B9FB-962C-2322234794DD}" status="resolved" created="2023-08-16T14:39:00.233" complete="100000">
    <ac:txMkLst xmlns:ac="http://schemas.microsoft.com/office/drawing/2013/main/command">
      <pc:docMk xmlns:pc="http://schemas.microsoft.com/office/powerpoint/2013/main/command"/>
      <pc:sldMk xmlns:pc="http://schemas.microsoft.com/office/powerpoint/2013/main/command" cId="2646932256" sldId="331"/>
      <ac:spMk id="23" creationId="{0F393BAD-F08A-B329-38BA-50826421DFFA}"/>
      <ac:txMk cp="994" len="8">
        <ac:context len="1003" hash="3561242568"/>
      </ac:txMk>
    </ac:txMkLst>
    <p188:pos x="5530584" y="2718547"/>
    <p188:replyLst>
      <p188:reply id="{70E06940-3163-4B5A-9A3A-B260B61EC901}" authorId="{12E601D9-8CCE-B9FB-962C-2322234794DD}" created="2023-08-17T13:20:39.089">
        <p188:txBody>
          <a:bodyPr/>
          <a:lstStyle/>
          <a:p>
            <a:r>
              <a:rPr lang="nl-NL"/>
              <a:t>bovengenoemde moet in de tekst komen.</a:t>
            </a:r>
          </a:p>
        </p188:txBody>
      </p188:reply>
      <p188:reply id="{27800C56-AA4A-441B-A7FC-D3BE924A932E}" authorId="{7A0D03C6-6E6E-410D-7545-DCDD0AA97D61}" created="2023-08-22T09:39:06.622">
        <p188:txBody>
          <a:bodyPr/>
          <a:lstStyle/>
          <a:p>
            <a:r>
              <a:rPr lang="en-NL"/>
              <a:t>Op basis van deze en onderstaande comment heb ik de tekst iets herschreven. Zijn jullie het eens met de formulering zo? </a:t>
            </a:r>
          </a:p>
        </p188:txBody>
      </p188:reply>
    </p188:replyLst>
    <p188:txBody>
      <a:bodyPr/>
      <a:lstStyle/>
      <a:p>
        <a:r>
          <a:rPr lang="nl-NL"/>
          <a:t>Toch wel een dingetje. De meeste medewerkers doen taken zoals deze. Wanneer ze er per direct mee stoppen ontstaat er voor de client een probleem. Het is wel een signaal.</a:t>
        </a:r>
      </a:p>
    </p188:txBody>
  </p188:cm>
  <p188:cm id="{4707B598-A399-4CF1-8D43-D98EE3651951}" authorId="{12E601D9-8CCE-B9FB-962C-2322234794DD}" status="resolved" created="2023-08-17T13:23:15.391" complete="100000">
    <ac:deMkLst xmlns:ac="http://schemas.microsoft.com/office/drawing/2013/main/command">
      <pc:docMk xmlns:pc="http://schemas.microsoft.com/office/powerpoint/2013/main/command"/>
      <pc:sldMk xmlns:pc="http://schemas.microsoft.com/office/powerpoint/2013/main/command" cId="2646932256" sldId="331"/>
      <ac:spMk id="23" creationId="{0F393BAD-F08A-B329-38BA-50826421DFFA}"/>
    </ac:deMkLst>
    <p188:txBody>
      <a:bodyPr/>
      <a:lstStyle/>
      <a:p>
        <a:r>
          <a:rPr lang="nl-NL"/>
          <a:t>binnenzijde vervangen door binnen de woning.
Bevoegdheid vervangen door taken.
Gehele onderste alinia verwijderen en vervangen door tekst in opmerking hieronder. Bijvoegen dat als je die extra taken doet je altijd de organisatie hierover informeert.</a:t>
        </a:r>
      </a:p>
    </p188:txBody>
  </p188:cm>
</p188:cmLst>
</file>

<file path=ppt/comments/modernComment_14C_84FFBCE8.xml><?xml version="1.0" encoding="utf-8"?>
<p188:cmLst xmlns:a="http://schemas.openxmlformats.org/drawingml/2006/main" xmlns:r="http://schemas.openxmlformats.org/officeDocument/2006/relationships" xmlns:p188="http://schemas.microsoft.com/office/powerpoint/2018/8/main">
  <p188:cm id="{2469EB58-3C04-446F-B402-50AE489A8BB6}" authorId="{12E601D9-8CCE-B9FB-962C-2322234794DD}" status="resolved" created="2023-08-16T14:42:10.972" complete="100000">
    <pc:sldMkLst xmlns:pc="http://schemas.microsoft.com/office/powerpoint/2013/main/command">
      <pc:docMk/>
      <pc:sldMk cId="2231352552" sldId="332"/>
    </pc:sldMkLst>
    <p188:replyLst/>
    <p188:txBody>
      <a:bodyPr/>
      <a:lstStyle/>
      <a:p>
        <a:r>
          <a:rPr lang="nl-NL"/>
          <a:t>Het huishouden is veilig. de vraag is meer of de medewerker dit wel kan dragen. Zij moet ondersteunt worden om hier mee om te gaan. Dat betekent dat zij grenzen moet gaan stellen aan haar betrokkenheid. Hiervoor moet ze ondersteunt worden door haar organisatie. Zij moeten actief aansturen bij de betrokken hulpverlening de medewerker te betrekken en uit te nodigen voor contact als dat nodig is.</a:t>
        </a:r>
      </a:p>
    </p188:txBody>
  </p188:cm>
  <p188:cm id="{F077732D-6962-41A5-A563-9EB3533E4458}" authorId="{12E601D9-8CCE-B9FB-962C-2322234794DD}" status="resolved" created="2023-08-16T14:43:46.740" complete="100000">
    <ac:txMkLst xmlns:ac="http://schemas.microsoft.com/office/drawing/2013/main/command">
      <pc:docMk xmlns:pc="http://schemas.microsoft.com/office/powerpoint/2013/main/command"/>
      <pc:sldMk xmlns:pc="http://schemas.microsoft.com/office/powerpoint/2013/main/command" cId="2231352552" sldId="332"/>
      <ac:spMk id="4" creationId="{E3857555-120E-F616-84CE-60A0F6483E89}"/>
      <ac:txMk cp="0">
        <ac:context len="81" hash="2342519746"/>
      </ac:txMk>
    </ac:txMkLst>
    <p188:pos x="5060236" y="214842"/>
    <p188:txBody>
      <a:bodyPr/>
      <a:lstStyle/>
      <a:p>
        <a:r>
          <a:rPr lang="nl-NL"/>
          <a:t>Veiligheid kan hier ook gaan over de stemming van Ronald. weet de medewerker deze wel juist te interpreteren</a:t>
        </a:r>
      </a:p>
    </p188:txBody>
  </p188:cm>
</p188:cmLst>
</file>

<file path=ppt/comments/modernComment_14E_5F587B00.xml><?xml version="1.0" encoding="utf-8"?>
<p188:cmLst xmlns:a="http://schemas.openxmlformats.org/drawingml/2006/main" xmlns:r="http://schemas.openxmlformats.org/officeDocument/2006/relationships" xmlns:p188="http://schemas.microsoft.com/office/powerpoint/2018/8/main">
  <p188:cm id="{5104B1BE-75F7-42DE-9BF7-2240E5168B83}" authorId="{12E601D9-8CCE-B9FB-962C-2322234794DD}" status="resolved" created="2023-08-16T14:04:59.634" complete="100000">
    <ac:txMkLst xmlns:ac="http://schemas.microsoft.com/office/drawing/2013/main/command">
      <pc:docMk xmlns:pc="http://schemas.microsoft.com/office/powerpoint/2013/main/command"/>
      <pc:sldMk xmlns:pc="http://schemas.microsoft.com/office/powerpoint/2013/main/command" cId="1599634176" sldId="334"/>
      <ac:spMk id="24" creationId="{5A5F423A-40D8-3791-C3D1-73874400BA67}"/>
      <ac:txMk cp="81" len="12">
        <ac:context len="94" hash="3759726454"/>
      </ac:txMk>
    </ac:txMkLst>
    <p188:replyLst>
      <p188:reply id="{D5F4C098-AF62-4991-B6C9-F7046FB2B6B7}" authorId="{12E601D9-8CCE-B9FB-962C-2322234794DD}" created="2023-08-17T12:30:20.603">
        <p188:txBody>
          <a:bodyPr/>
          <a:lstStyle/>
          <a:p>
            <a:r>
              <a:rPr lang="nl-NL"/>
              <a:t>Antwoord B aanvullen met bovenstaande tekst</a:t>
            </a:r>
          </a:p>
        </p188:txBody>
      </p188:reply>
    </p188:replyLst>
    <p188:txBody>
      <a:bodyPr/>
      <a:lstStyle/>
      <a:p>
        <a:r>
          <a:rPr lang="nl-NL"/>
          <a:t>Ik ben benieuwd welke van de 4 het juiste antwoord is. Als reactie kan ook ach mw. ( eerste bezoek zeg je nog geen voornaam) wat vervelend is dit zeg. Ik zal hier zeker iets van zeggen tegen mijn organisatie. Mag ik misschien toch even binnen komen. Misschien kan ik u toch ergens mee helpen.</a:t>
        </a:r>
      </a:p>
    </p188:txBody>
  </p188:cm>
  <p188:cm id="{9A4E9A8C-6974-490B-8D7E-11742E6FF942}" authorId="{F05846D9-7EDD-7D1B-28F5-838303453738}" status="resolved" created="2023-09-06T12:54:53.197" complete="100000">
    <ac:txMkLst xmlns:ac="http://schemas.microsoft.com/office/drawing/2013/main/command">
      <pc:docMk xmlns:pc="http://schemas.microsoft.com/office/powerpoint/2013/main/command"/>
      <pc:sldMk xmlns:pc="http://schemas.microsoft.com/office/powerpoint/2013/main/command" cId="1599634176" sldId="334"/>
      <ac:spMk id="11" creationId="{052A2249-F8B6-075B-8345-908A2B35AB47}"/>
      <ac:txMk cp="19">
        <ac:context len="20" hash="1856763332"/>
      </ac:txMk>
    </ac:txMkLst>
    <p188:pos x="2038120" y="229518"/>
    <p188:txBody>
      <a:bodyPr/>
      <a:lstStyle/>
      <a:p>
        <a:r>
          <a:rPr lang="nl-NL"/>
          <a:t>mevrouw of Nellie van Leeuwen</a:t>
        </a:r>
      </a:p>
    </p188:txBody>
  </p188:cm>
</p188:cmLst>
</file>

<file path=ppt/comments/modernComment_153_E5B8988C.xml><?xml version="1.0" encoding="utf-8"?>
<p188:cmLst xmlns:a="http://schemas.openxmlformats.org/drawingml/2006/main" xmlns:r="http://schemas.openxmlformats.org/officeDocument/2006/relationships" xmlns:p188="http://schemas.microsoft.com/office/powerpoint/2018/8/main">
  <p188:cm id="{3715A206-5834-4BCC-A136-BECA5FE34556}" authorId="{12E601D9-8CCE-B9FB-962C-2322234794DD}" status="resolved" created="2023-08-16T14:34:58.852" complete="100000">
    <ac:txMkLst xmlns:ac="http://schemas.microsoft.com/office/drawing/2013/main/command">
      <pc:docMk xmlns:pc="http://schemas.microsoft.com/office/powerpoint/2013/main/command"/>
      <pc:sldMk xmlns:pc="http://schemas.microsoft.com/office/powerpoint/2013/main/command" cId="3854080140" sldId="339"/>
      <ac:spMk id="18" creationId="{C2847A8C-8B55-3761-7DBE-95A820DFB0F2}"/>
      <ac:txMk cp="555" len="3">
        <ac:context len="642" hash="3604084686"/>
      </ac:txMk>
    </ac:txMkLst>
    <p188:pos x="1744337" y="2790939"/>
    <p188:replyLst>
      <p188:reply id="{29D55050-2BF1-4770-BFCE-FB4C4A2E21D5}" authorId="{7A0D03C6-6E6E-410D-7545-DCDD0AA97D61}" created="2023-08-22T12:53:19.801">
        <p188:txBody>
          <a:bodyPr/>
          <a:lstStyle/>
          <a:p>
            <a:r>
              <a:rPr lang="en-NL"/>
              <a:t>Dit punt heb ik in de tip van Evelien op pagina 32 opgenomen. Dit leek me een logischere plek, omdat Ronald in de vraag daarvoor de vraag stelt om samen koffie te drinken en te praten.</a:t>
            </a:r>
          </a:p>
        </p188:txBody>
      </p188:reply>
    </p188:replyLst>
    <p188:txBody>
      <a:bodyPr/>
      <a:lstStyle/>
      <a:p>
        <a:r>
          <a:rPr lang="nl-NL"/>
          <a:t>Hier kan bv ook aan toegevoegd worden dat het moeilijk lukt om iets in het huishouden te doen. Omdat Ronald haar aan de praat houdt Dit is belangrijk om toe te voegen want is een veelvoorkomend probleem. = aangegeven door de coordinatoren.</a:t>
        </a:r>
      </a:p>
    </p188:txBody>
  </p188:cm>
  <p188:cm id="{55EA9E90-E118-44D0-8050-02D22D886942}" authorId="{12E601D9-8CCE-B9FB-962C-2322234794DD}" status="resolved" created="2023-08-16T14:35:48.947" complete="100000">
    <ac:txMkLst xmlns:ac="http://schemas.microsoft.com/office/drawing/2013/main/command">
      <pc:docMk xmlns:pc="http://schemas.microsoft.com/office/powerpoint/2013/main/command"/>
      <pc:sldMk xmlns:pc="http://schemas.microsoft.com/office/powerpoint/2013/main/command" cId="3854080140" sldId="339"/>
      <ac:spMk id="18" creationId="{C2847A8C-8B55-3761-7DBE-95A820DFB0F2}"/>
      <ac:txMk cp="535" len="2">
        <ac:context len="642" hash="3604084686"/>
      </ac:txMk>
    </ac:txMkLst>
    <p188:pos x="3305060" y="2561421"/>
    <p188:txBody>
      <a:bodyPr/>
      <a:lstStyle/>
      <a:p>
        <a:r>
          <a:rPr lang="nl-NL"/>
          <a:t>Misschien ook toevoegen dat hij regelmatig aangeeft het niet te zien zitten en dat het leven zwaar is.</a:t>
        </a:r>
      </a:p>
    </p188:txBody>
  </p188:cm>
</p188:cmLst>
</file>

<file path=ppt/comments/modernComment_157_7A968541.xml><?xml version="1.0" encoding="utf-8"?>
<p188:cmLst xmlns:a="http://schemas.openxmlformats.org/drawingml/2006/main" xmlns:r="http://schemas.openxmlformats.org/officeDocument/2006/relationships" xmlns:p188="http://schemas.microsoft.com/office/powerpoint/2018/8/main">
  <p188:cm id="{E1B15643-E8A7-44F5-99E6-378D82116EF4}" authorId="{7A0D03C6-6E6E-410D-7545-DCDD0AA97D61}" created="2023-08-04T14:50:08.301">
    <pc:sldMkLst xmlns:pc="http://schemas.microsoft.com/office/powerpoint/2013/main/command">
      <pc:docMk/>
      <pc:sldMk cId="2056684865" sldId="343"/>
    </pc:sldMkLst>
    <p188:txBody>
      <a:bodyPr/>
      <a:lstStyle/>
      <a:p>
        <a:r>
          <a:rPr lang="en-NL"/>
          <a:t>@Werkgroep: Rechts naast de pagina staat het script voor het audiofragment. </a:t>
        </a:r>
      </a:p>
    </p188:txBody>
  </p188:cm>
  <p188:cm id="{DEC957C3-2709-49F3-AE8D-8DA02A06199D}" authorId="{12E601D9-8CCE-B9FB-962C-2322234794DD}" status="resolved" created="2023-08-17T13:32:55.128" complete="100000">
    <ac:deMkLst xmlns:ac="http://schemas.microsoft.com/office/drawing/2013/main/command">
      <pc:docMk xmlns:pc="http://schemas.microsoft.com/office/powerpoint/2013/main/command"/>
      <pc:sldMk xmlns:pc="http://schemas.microsoft.com/office/powerpoint/2013/main/command" cId="2056684865" sldId="343"/>
      <ac:picMk id="3" creationId="{98EB3E9A-0096-D261-037F-D3B771244ED8}"/>
    </ac:deMkLst>
    <p188:txBody>
      <a:bodyPr/>
      <a:lstStyle/>
      <a:p>
        <a:r>
          <a:rPr lang="nl-NL"/>
          <a:t>andere tekst
Vanaf gestuurd aanpassen. Thuiszorg? O ja kom snel binnen. Doe de deur goed dicht. Zag je dat ze keken en ze luisteren mij ook af. Denk er om dat je zachtjes praat. Want ze luisteren mee. Ik weet het zeker.</a:t>
        </a:r>
      </a:p>
    </p188:txBody>
  </p188:cm>
</p188:cmLst>
</file>

<file path=ppt/comments/modernComment_158_46B4262F.xml><?xml version="1.0" encoding="utf-8"?>
<p188:cmLst xmlns:a="http://schemas.openxmlformats.org/drawingml/2006/main" xmlns:r="http://schemas.openxmlformats.org/officeDocument/2006/relationships" xmlns:p188="http://schemas.microsoft.com/office/powerpoint/2018/8/main">
  <p188:cm id="{AEB25CB6-BA04-44F7-9BC7-E2136B79D9F9}" authorId="{12E601D9-8CCE-B9FB-962C-2322234794DD}" status="resolved" created="2023-08-16T14:49:15.638" complete="100000">
    <ac:txMkLst xmlns:ac="http://schemas.microsoft.com/office/drawing/2013/main/command">
      <pc:docMk xmlns:pc="http://schemas.microsoft.com/office/powerpoint/2013/main/command"/>
      <pc:sldMk xmlns:pc="http://schemas.microsoft.com/office/powerpoint/2013/main/command" cId="1186211375" sldId="344"/>
      <ac:spMk id="13" creationId="{BD1EF38F-A2F3-8136-BF75-BB7A52959B05}"/>
      <ac:txMk cp="3" len="1">
        <ac:context len="109" hash="1159273517"/>
      </ac:txMk>
    </ac:txMkLst>
    <p188:txBody>
      <a:bodyPr/>
      <a:lstStyle/>
      <a:p>
        <a:r>
          <a:rPr lang="nl-NL"/>
          <a:t>Antwoordoptie lis ook wat lastig omdat ik denk denk dat de tekst hier vooraf meer duiding moet krijgen.</a:t>
        </a:r>
      </a:p>
    </p188:txBody>
  </p188:cm>
  <p188:cm id="{2A1206C3-089D-46AE-8899-601C117B2737}" authorId="{12E601D9-8CCE-B9FB-962C-2322234794DD}" status="resolved" created="2023-08-17T13:36:49.588" complete="100000">
    <ac:deMkLst xmlns:ac="http://schemas.microsoft.com/office/drawing/2013/main/command">
      <pc:docMk xmlns:pc="http://schemas.microsoft.com/office/powerpoint/2013/main/command"/>
      <pc:sldMk xmlns:pc="http://schemas.microsoft.com/office/powerpoint/2013/main/command" cId="1186211375" sldId="344"/>
      <ac:picMk id="3" creationId="{41FA85E4-551C-D83A-7C41-368B6ACDA32C}"/>
    </ac:deMkLst>
    <p188:txBody>
      <a:bodyPr/>
      <a:lstStyle/>
      <a:p>
        <a:r>
          <a:rPr lang="nl-NL"/>
          <a:t>1. Je reageert niet op de achterdocht maar herhaalt waarom je hier komt. Het invallen.
2. Je ontkent het door te zeggen dat lijkt me niet waar.
3. Je luistert en geeft aan dit niet gezien hebt maar het heel vervelend vind voor mw.
4. Je neemt mw haar vraag aan en praat zachtjes en doet direct de deur dicht.</a:t>
        </a:r>
      </a:p>
    </p188:txBody>
  </p188:cm>
  <p188:cm id="{4FDA9861-E14B-4E67-9A24-8A518854AE17}" authorId="{7A0D03C6-6E6E-410D-7545-DCDD0AA97D61}" status="resolved" created="2023-08-23T14:28:37.297" complete="100000">
    <ac:deMkLst xmlns:ac="http://schemas.microsoft.com/office/drawing/2013/main/command">
      <pc:docMk xmlns:pc="http://schemas.microsoft.com/office/powerpoint/2013/main/command"/>
      <pc:sldMk xmlns:pc="http://schemas.microsoft.com/office/powerpoint/2013/main/command" cId="1186211375" sldId="344"/>
      <ac:picMk id="3" creationId="{41FA85E4-551C-D83A-7C41-368B6ACDA32C}"/>
    </ac:deMkLst>
    <p188:replyLst>
      <p188:reply id="{37942C46-812F-4DCA-8092-83599C3B20F3}" authorId="{12E601D9-8CCE-B9FB-962C-2322234794DD}" created="2023-09-06T14:19:47.467">
        <p188:txBody>
          <a:bodyPr/>
          <a:lstStyle/>
          <a:p>
            <a:r>
              <a:rPr lang="nl-NL"/>
              <a:t>Akkoord</a:t>
            </a:r>
          </a:p>
        </p188:txBody>
      </p188:reply>
    </p188:replyLst>
    <p188:txBody>
      <a:bodyPr/>
      <a:lstStyle/>
      <a:p>
        <a:r>
          <a:rPr lang="en-NL"/>
          <a:t>@Werkgroep: Antwoordopties en feedback zijn ingevuld. Graag jullie check of deze inhoudelijk nu helemaal kloppen en naar wens zijn. </a:t>
        </a:r>
      </a:p>
    </p188:txBody>
  </p188:cm>
</p188:cmLst>
</file>

<file path=ppt/comments/modernComment_15A_A87FAE31.xml><?xml version="1.0" encoding="utf-8"?>
<p188:cmLst xmlns:a="http://schemas.openxmlformats.org/drawingml/2006/main" xmlns:r="http://schemas.openxmlformats.org/officeDocument/2006/relationships" xmlns:p188="http://schemas.microsoft.com/office/powerpoint/2018/8/main">
  <p188:cm id="{31AA1947-0DE8-48C7-BE4B-B8879E2968BC}" authorId="{7A0D03C6-6E6E-410D-7545-DCDD0AA97D61}" created="2023-08-03T11:27:00.800">
    <pc:sldMkLst xmlns:pc="http://schemas.microsoft.com/office/powerpoint/2013/main/command">
      <pc:docMk/>
      <pc:sldMk cId="1754592812" sldId="327"/>
    </pc:sldMkLst>
    <p188:txBody>
      <a:bodyPr/>
      <a:lstStyle/>
      <a:p>
        <a:r>
          <a:rPr lang="en-NL"/>
          <a:t>@Werkgroep: De andere signalen staan rechts van de pagina.</a:t>
        </a:r>
      </a:p>
    </p188:txBody>
  </p188:cm>
  <p188:cm id="{D1DC07CF-DF8B-4289-B95F-5E938AF92A84}" authorId="{12E601D9-8CCE-B9FB-962C-2322234794DD}" created="2023-08-17T13:41:44.488">
    <ac:deMkLst xmlns:ac="http://schemas.microsoft.com/office/drawing/2013/main/command">
      <pc:docMk xmlns:pc="http://schemas.microsoft.com/office/powerpoint/2013/main/command"/>
      <pc:sldMk xmlns:pc="http://schemas.microsoft.com/office/powerpoint/2013/main/command" cId="2826939953" sldId="346"/>
      <ac:picMk id="3" creationId="{95254964-CDC8-68E5-0F33-F9B713D24492}"/>
    </ac:deMkLst>
    <p188:replyLst>
      <p188:reply id="{FAB3C05E-84B6-488F-8A29-6485058A471D}" authorId="{7A0D03C6-6E6E-410D-7545-DCDD0AA97D61}" created="2023-08-23T14:29:43.144">
        <p188:txBody>
          <a:bodyPr/>
          <a:lstStyle/>
          <a:p>
            <a:r>
              <a:rPr lang="en-NL"/>
              <a:t>Wat vinden jullie van deze achtergrond? Eventuele andere slaapkameropties hebben we meegestuurd in de mail.</a:t>
            </a:r>
          </a:p>
        </p188:txBody>
      </p188:reply>
      <p188:reply id="{0C14426C-D612-4C47-B08C-EBB668EBF220}" authorId="{12E601D9-8CCE-B9FB-962C-2322234794DD}" created="2023-09-06T14:22:59.426">
        <p188:txBody>
          <a:bodyPr/>
          <a:lstStyle/>
          <a:p>
            <a:r>
              <a:rPr lang="nl-NL"/>
              <a:t>Ik vind de foto prima maar zou de stapels kranten op het bed hoger opgestapeld willen zien. Ook stapels tijdschriften onder de tafel en een stapel naast het bed. Op 1 van de stoelen ook een stapel kranten.</a:t>
            </a:r>
          </a:p>
        </p188:txBody>
      </p188:reply>
      <p188:reply id="{80C27D45-6E5F-4373-B9A2-0FF4DFC9B772}" authorId="{7A0D03C6-6E6E-410D-7545-DCDD0AA97D61}" created="2023-09-08T09:30:27.790">
        <p188:txBody>
          <a:bodyPr/>
          <a:lstStyle/>
          <a:p>
            <a:r>
              <a:rPr lang="en-NL"/>
              <a:t>Zullen we meenemen in de vormgeving tijdens het bouwen.</a:t>
            </a:r>
          </a:p>
        </p188:txBody>
      </p188:reply>
    </p188:replyLst>
    <p188:txBody>
      <a:bodyPr/>
      <a:lstStyle/>
      <a:p>
        <a:r>
          <a:rPr lang="nl-NL"/>
          <a:t>Andere foto.
Meerdere kasten die vol zijn. Nette stapels tijdschtiften op de grond en op het bed. Schoenrek enz.
Tekst kledingkast.
Weg hoe kan Greetje ooit iets vinden?
Weg met die dressboy.
Bij bontjassen wat moet Greetje met 3 bontjassen en is eentje niet genoeg moet weg. </a:t>
        </a:r>
      </a:p>
    </p188:txBody>
  </p188:cm>
</p188:cmLst>
</file>

<file path=ppt/comments/modernComment_15D_CB0CAB38.xml><?xml version="1.0" encoding="utf-8"?>
<p188:cmLst xmlns:a="http://schemas.openxmlformats.org/drawingml/2006/main" xmlns:r="http://schemas.openxmlformats.org/officeDocument/2006/relationships" xmlns:p188="http://schemas.microsoft.com/office/powerpoint/2018/8/main">
  <p188:cm id="{FF402FCA-24D6-444E-B60D-C8F8427A7011}" authorId="{12E601D9-8CCE-B9FB-962C-2322234794DD}" status="resolved" created="2023-08-16T14:54:10.693" complete="100000">
    <ac:txMkLst xmlns:ac="http://schemas.microsoft.com/office/drawing/2013/main/command">
      <pc:docMk xmlns:pc="http://schemas.microsoft.com/office/powerpoint/2013/main/command"/>
      <pc:sldMk xmlns:pc="http://schemas.microsoft.com/office/powerpoint/2013/main/command" cId="3406605112" sldId="349"/>
      <ac:spMk id="24" creationId="{8A24667B-32F3-19AB-266A-6439F962A5AD}"/>
      <ac:txMk cp="77" len="5">
        <ac:context len="120" hash="431376422"/>
      </ac:txMk>
    </ac:txMkLst>
    <p188:pos x="2634867" y="495759"/>
    <p188:replyLst>
      <p188:reply id="{3F1F4819-C457-42BE-9A71-9A688B13FF37}" authorId="{7A0D03C6-6E6E-410D-7545-DCDD0AA97D61}" created="2023-08-22T08:46:16.805">
        <p188:txBody>
          <a:bodyPr/>
          <a:lstStyle/>
          <a:p>
            <a:r>
              <a:rPr lang="en-NL"/>
              <a:t>Mooie vraag! Ik heb hem toegevoegd aan de volgende pagina.  </a:t>
            </a:r>
          </a:p>
        </p188:txBody>
      </p188:reply>
    </p188:replyLst>
    <p188:txBody>
      <a:bodyPr/>
      <a:lstStyle/>
      <a:p>
        <a:r>
          <a:rPr lang="nl-NL"/>
          <a:t>Met welk gevoel ga je naar huis?</a:t>
        </a:r>
      </a:p>
    </p188:txBody>
  </p188:cm>
</p188:cmLst>
</file>

<file path=ppt/comments/modernComment_161_DDEC2FF9.xml><?xml version="1.0" encoding="utf-8"?>
<p188:cmLst xmlns:a="http://schemas.openxmlformats.org/drawingml/2006/main" xmlns:r="http://schemas.openxmlformats.org/officeDocument/2006/relationships" xmlns:p188="http://schemas.microsoft.com/office/powerpoint/2018/8/main">
  <p188:cm id="{4345DE0B-B600-4A03-8618-F02D82D24D86}" authorId="{12E601D9-8CCE-B9FB-962C-2322234794DD}" status="resolved" created="2023-08-17T13:55:03.982" complete="100000">
    <ac:txMkLst xmlns:ac="http://schemas.microsoft.com/office/drawing/2013/main/command">
      <pc:docMk xmlns:pc="http://schemas.microsoft.com/office/powerpoint/2013/main/command"/>
      <pc:sldMk xmlns:pc="http://schemas.microsoft.com/office/powerpoint/2013/main/command" cId="3723243513" sldId="353"/>
      <ac:spMk id="5" creationId="{8DE6A842-C11C-206F-E5AF-92DD962CEB21}"/>
      <ac:txMk cp="21">
        <ac:context len="457" hash="3677328666"/>
      </ac:txMk>
    </ac:txMkLst>
    <p188:txBody>
      <a:bodyPr/>
      <a:lstStyle/>
      <a:p>
        <a:r>
          <a:rPr lang="nl-NL"/>
          <a:t>Agressie vervangen door boosheid.</a:t>
        </a:r>
      </a:p>
    </p188:txBody>
  </p188:cm>
</p188:cmLst>
</file>

<file path=ppt/comments/modernComment_162_8EC5964B.xml><?xml version="1.0" encoding="utf-8"?>
<p188:cmLst xmlns:a="http://schemas.openxmlformats.org/drawingml/2006/main" xmlns:r="http://schemas.openxmlformats.org/officeDocument/2006/relationships" xmlns:p188="http://schemas.microsoft.com/office/powerpoint/2018/8/main">
  <p188:cm id="{7E773C73-5D47-4940-8F28-0A172F5BA09D}" authorId="{12E601D9-8CCE-B9FB-962C-2322234794DD}" status="resolved" created="2023-08-16T14:53:33.660" complete="100000">
    <ac:txMkLst xmlns:ac="http://schemas.microsoft.com/office/drawing/2013/main/command">
      <pc:docMk xmlns:pc="http://schemas.microsoft.com/office/powerpoint/2013/main/command"/>
      <pc:sldMk xmlns:pc="http://schemas.microsoft.com/office/powerpoint/2013/main/command" cId="2395313739" sldId="354"/>
      <ac:spMk id="6" creationId="{FBDEA4DF-A5F9-4C58-7ACB-3E9F30A8A136}"/>
      <ac:txMk cp="34" len="2">
        <ac:context len="367" hash="1800677525"/>
      </ac:txMk>
    </ac:txMkLst>
    <p188:pos x="2616506" y="266240"/>
    <p188:txBody>
      <a:bodyPr/>
      <a:lstStyle/>
      <a:p>
        <a:r>
          <a:rPr lang="nl-NL"/>
          <a:t>Belangrijk inzicht is ook dat wanneer je beter was geinformeerd je hier anders mee om had kunnen gaan.</a:t>
        </a:r>
      </a:p>
    </p188:txBody>
  </p188:cm>
  <p188:cm id="{2CE570B0-0C5F-4020-A4D9-FA2EC1634DA3}" authorId="{12E601D9-8CCE-B9FB-962C-2322234794DD}" created="2023-08-17T13:56:48.267">
    <ac:deMkLst xmlns:ac="http://schemas.microsoft.com/office/drawing/2013/main/command">
      <pc:docMk xmlns:pc="http://schemas.microsoft.com/office/powerpoint/2013/main/command"/>
      <pc:sldMk xmlns:pc="http://schemas.microsoft.com/office/powerpoint/2013/main/command" cId="2395313739" sldId="354"/>
      <ac:picMk id="3" creationId="{F37AE045-126B-8283-D5F1-B7299C1E061E}"/>
    </ac:deMkLst>
    <p188:replyLst>
      <p188:reply id="{D8CE5CC3-2773-42CA-8BE7-51ED062C74EA}" authorId="{7A0D03C6-6E6E-410D-7545-DCDD0AA97D61}" created="2023-08-23T14:39:56.474">
        <p188:txBody>
          <a:bodyPr/>
          <a:lstStyle/>
          <a:p>
            <a:r>
              <a:rPr lang="en-NL"/>
              <a:t>Vinden jullie deze foto geschikter? Eventuele andere opties hebben we in de mail meegestuurd.</a:t>
            </a:r>
          </a:p>
        </p188:txBody>
      </p188:reply>
      <p188:reply id="{22A052A0-D143-4FFB-BBE2-2CED58B1B40B}" authorId="{12E601D9-8CCE-B9FB-962C-2322234794DD}" created="2023-09-06T14:37:47.658">
        <p188:txBody>
          <a:bodyPr/>
          <a:lstStyle/>
          <a:p>
            <a:r>
              <a:rPr lang="nl-NL"/>
              <a:t>Foto is akkoord, misschien nog een stapel tijdschriften op de bank.</a:t>
            </a:r>
          </a:p>
        </p188:txBody>
      </p188:reply>
      <p188:reply id="{919FB4FE-F34C-49A4-BD75-BA23A16D7986}" authorId="{7A0D03C6-6E6E-410D-7545-DCDD0AA97D61}" created="2023-09-08T09:30:43.996">
        <p188:txBody>
          <a:bodyPr/>
          <a:lstStyle/>
          <a:p>
            <a:r>
              <a:rPr lang="en-NL"/>
              <a:t>Zullen we meenemen in de vormgeving tijdens het bouwen.</a:t>
            </a:r>
          </a:p>
        </p188:txBody>
      </p188:reply>
    </p188:replyLst>
    <p188:txBody>
      <a:bodyPr/>
      <a:lstStyle/>
      <a:p>
        <a:r>
          <a:rPr lang="nl-NL"/>
          <a:t>foto moet veranderd worden in amsterdam zuid woning</a:t>
        </a:r>
      </a:p>
    </p188:txBody>
  </p188:cm>
  <p188:cm id="{7DC9B75D-606B-48AC-9E12-B2ACBA4A9ABD}" authorId="{12E601D9-8CCE-B9FB-962C-2322234794DD}" status="resolved" created="2023-09-06T14:38:19.534" complete="100000">
    <ac:txMkLst xmlns:ac="http://schemas.microsoft.com/office/drawing/2013/main/command">
      <pc:docMk xmlns:pc="http://schemas.microsoft.com/office/powerpoint/2013/main/command"/>
      <pc:sldMk xmlns:pc="http://schemas.microsoft.com/office/powerpoint/2013/main/command" cId="2395313739" sldId="354"/>
      <ac:spMk id="6" creationId="{FBDEA4DF-A5F9-4C58-7ACB-3E9F30A8A136}"/>
      <ac:txMk cp="95">
        <ac:context len="367" hash="1800677525"/>
      </ac:txMk>
    </ac:txMkLst>
    <p188:pos x="2818481" y="495759"/>
    <p188:txBody>
      <a:bodyPr/>
      <a:lstStyle/>
      <a:p>
        <a:r>
          <a:rPr lang="nl-NL"/>
          <a:t>onprettig of onveilig.</a:t>
        </a:r>
      </a:p>
    </p188:txBody>
  </p188:cm>
</p188:cmLst>
</file>

<file path=ppt/comments/modernComment_164_46714AFB.xml><?xml version="1.0" encoding="utf-8"?>
<p188:cmLst xmlns:a="http://schemas.openxmlformats.org/drawingml/2006/main" xmlns:r="http://schemas.openxmlformats.org/officeDocument/2006/relationships" xmlns:p188="http://schemas.microsoft.com/office/powerpoint/2018/8/main">
  <p188:cm id="{01692DDA-E595-4255-82FE-650323965AC2}" authorId="{7A0D03C6-6E6E-410D-7545-DCDD0AA97D61}" created="2023-08-03T11:42:44.951">
    <pc:sldMkLst xmlns:pc="http://schemas.microsoft.com/office/powerpoint/2013/main/command">
      <pc:docMk/>
      <pc:sldMk cId="2060164434" sldId="329"/>
    </pc:sldMkLst>
    <p188:txBody>
      <a:bodyPr/>
      <a:lstStyle/>
      <a:p>
        <a:r>
          <a:rPr lang="en-NL"/>
          <a:t>@Werkgroep: Rechts naast de pagina staat het script voor het audiofragment. </a:t>
        </a:r>
      </a:p>
    </p188:txBody>
  </p188:cm>
  <p188:cm id="{01B9A35C-AC61-4BB6-94A9-FFC8DCBF475B}" authorId="{12E601D9-8CCE-B9FB-962C-2322234794DD}" status="resolved" created="2023-08-17T13:43:08.944" complete="100000">
    <ac:deMkLst xmlns:ac="http://schemas.microsoft.com/office/drawing/2013/main/command">
      <pc:docMk xmlns:pc="http://schemas.microsoft.com/office/powerpoint/2013/main/command"/>
      <pc:sldMk xmlns:pc="http://schemas.microsoft.com/office/powerpoint/2013/main/command" cId="1181829883" sldId="356"/>
      <ac:picMk id="2" creationId="{438D18BE-F12E-9ED0-0EEB-BAA6103BDF6B}"/>
    </ac:deMkLst>
    <p188:txBody>
      <a:bodyPr/>
      <a:lstStyle/>
      <a:p>
        <a:r>
          <a:rPr lang="nl-NL"/>
          <a:t>Alleen in tekst veranderen ik hou niet van half werk.</a:t>
        </a:r>
      </a:p>
    </p188:txBody>
  </p188:cm>
</p188:cmLst>
</file>

<file path=ppt/comments/modernComment_165_E0E8E809.xml><?xml version="1.0" encoding="utf-8"?>
<p188:cmLst xmlns:a="http://schemas.openxmlformats.org/drawingml/2006/main" xmlns:r="http://schemas.openxmlformats.org/officeDocument/2006/relationships" xmlns:p188="http://schemas.microsoft.com/office/powerpoint/2018/8/main">
  <p188:cm id="{2575B61F-F164-43D1-87E6-D0DF87D75727}" authorId="{12E601D9-8CCE-B9FB-962C-2322234794DD}" status="resolved" created="2023-08-16T14:50:34.109" complete="100000">
    <ac:txMkLst xmlns:ac="http://schemas.microsoft.com/office/drawing/2013/main/command">
      <pc:docMk xmlns:pc="http://schemas.microsoft.com/office/powerpoint/2013/main/command"/>
      <pc:sldMk xmlns:pc="http://schemas.microsoft.com/office/powerpoint/2013/main/command" cId="3773360137" sldId="357"/>
      <ac:spMk id="24" creationId="{5F1F56BB-C103-8C83-EA0E-6D489851BF9B}"/>
      <ac:txMk cp="89" len="5">
        <ac:context len="95" hash="1923894868"/>
      </ac:txMk>
    </ac:txMkLst>
    <p188:replyLst>
      <p188:reply id="{1B21580D-A3F1-4C09-B136-FDC98802AC32}" authorId="{12E601D9-8CCE-B9FB-962C-2322234794DD}" created="2023-08-17T13:46:50.904">
        <p188:txBody>
          <a:bodyPr/>
          <a:lstStyle/>
          <a:p>
            <a:r>
              <a:rPr lang="nl-NL"/>
              <a:t>Antwoord A is correct wanneer je toevoegt ik ga het niet verschonen. 
Motivatie. Wanneer mw haar bed wil verschonen moet ze het er zelf afhalen. De vervangende medewerker weet niet dat de vaste medewerker dit wel doet maar zij wil het zo ie zo niet doen.</a:t>
            </a:r>
          </a:p>
        </p188:txBody>
      </p188:reply>
      <p188:reply id="{A1068F4F-0FD9-48D8-A3C9-EE326BCC5C95}" authorId="{12E601D9-8CCE-B9FB-962C-2322234794DD}" created="2023-08-17T13:49:08.533">
        <p188:txBody>
          <a:bodyPr/>
          <a:lstStyle/>
          <a:p>
            <a:r>
              <a:rPr lang="nl-NL"/>
              <a:t>Antwoord B. Ik ben het er niet mee eens dat uw vaste medewerker het wel altijd doet. Ik doe het in iedergeval niet.
Motivatie. De vervanging moet deze discussie eigenlijk niet met mw. aan gaan maar moet dit met haar organisatie bespreken. </a:t>
            </a:r>
          </a:p>
        </p188:txBody>
      </p188:reply>
    </p188:replyLst>
    <p188:txBody>
      <a:bodyPr/>
      <a:lstStyle/>
      <a:p>
        <a:r>
          <a:rPr lang="nl-NL"/>
          <a:t>Anders ga ik het bed niet verschonen. Andere antwoorden aanpassen.</a:t>
        </a:r>
      </a:p>
    </p188:txBody>
  </p188:cm>
  <p188:cm id="{3F1F74DE-D61D-4AFC-8D6B-20F8BBF0734E}" authorId="{12E601D9-8CCE-B9FB-962C-2322234794DD}" status="resolved" created="2023-08-17T14:05:25.596" complete="100000">
    <pc:sldMkLst xmlns:pc="http://schemas.microsoft.com/office/powerpoint/2013/main/command">
      <pc:docMk/>
      <pc:sldMk cId="3773360137" sldId="357"/>
    </pc:sldMkLst>
    <p188:txBody>
      <a:bodyPr/>
      <a:lstStyle/>
      <a:p>
        <a:r>
          <a:rPr lang="nl-NL"/>
          <a:t>Esther:A) Als medewerker van Madeliefje bieden wij ondersteuning aan in het huishouden bij wat u zelf niet meer kan. Heeft u het zorgdossier voor mij dan kan ik de werkzaamheden inzien die zijn gemaakt in het afsprakenoverzicht. ( vind dit zeker een goed antwoord want op deze manier vraag de client mee te helpen het geen ook de bedoeling is)
B) Nooit doen, kans op escaleren is zeer groot.
C) Je gaat over je eigen grenzen heen en helpt mevrouw niet door haar haar zin te geven.
D) Client heeft het vaak zelf niet door hoe zijn of haar gedrag is. Kans op escaleren is groot.
 </a:t>
        </a:r>
      </a:p>
    </p188:txBody>
  </p188:cm>
  <p188:cm id="{1743C28D-F96A-467B-9B42-C7D189496892}" authorId="{12E601D9-8CCE-B9FB-962C-2322234794DD}" status="resolved" created="2023-09-06T14:31:28.099" complete="100000">
    <ac:txMkLst xmlns:ac="http://schemas.microsoft.com/office/drawing/2013/main/command">
      <pc:docMk xmlns:pc="http://schemas.microsoft.com/office/powerpoint/2013/main/command"/>
      <pc:sldMk xmlns:pc="http://schemas.microsoft.com/office/powerpoint/2013/main/command" cId="3773360137" sldId="357"/>
      <ac:spMk id="13" creationId="{A7FE78E7-214C-20E1-B23B-003A7BBD37DE}"/>
      <ac:txMk cp="6" len="19">
        <ac:context len="93" hash="2957022410"/>
      </ac:txMk>
    </ac:txMkLst>
    <p188:pos x="1230216" y="229518"/>
    <p188:txBody>
      <a:bodyPr/>
      <a:lstStyle/>
      <a:p>
        <a:r>
          <a:rPr lang="nl-NL"/>
          <a:t>Kunt u voor mij eerst de spullen van het bed afhalen.</a:t>
        </a:r>
      </a:p>
    </p188:txBody>
  </p188:cm>
</p188:cmLst>
</file>

<file path=ppt/comments/modernComment_167_6E2DA1C4.xml><?xml version="1.0" encoding="utf-8"?>
<p188:cmLst xmlns:a="http://schemas.openxmlformats.org/drawingml/2006/main" xmlns:r="http://schemas.openxmlformats.org/officeDocument/2006/relationships" xmlns:p188="http://schemas.microsoft.com/office/powerpoint/2018/8/main">
  <p188:cm id="{CE1C1C13-D6BA-419A-8738-11E0B9BC9B77}" authorId="{7A0D03C6-6E6E-410D-7545-DCDD0AA97D61}" created="2023-08-03T11:42:44.951">
    <pc:sldMkLst xmlns:pc="http://schemas.microsoft.com/office/powerpoint/2013/main/command">
      <pc:docMk/>
      <pc:sldMk cId="2060164434" sldId="329"/>
    </pc:sldMkLst>
    <p188:txBody>
      <a:bodyPr/>
      <a:lstStyle/>
      <a:p>
        <a:r>
          <a:rPr lang="en-NL"/>
          <a:t>@Werkgroep: Rechts naast de pagina staat het script voor het audiofragment. </a:t>
        </a:r>
      </a:p>
    </p188:txBody>
  </p188:cm>
  <p188:cm id="{31B18448-8C42-4F28-88CC-075F49F0690F}" authorId="{12E601D9-8CCE-B9FB-962C-2322234794DD}" status="resolved" created="2023-08-17T13:51:40.835" complete="100000">
    <ac:deMkLst xmlns:ac="http://schemas.microsoft.com/office/drawing/2013/main/command">
      <pc:docMk xmlns:pc="http://schemas.microsoft.com/office/powerpoint/2013/main/command"/>
      <pc:sldMk xmlns:pc="http://schemas.microsoft.com/office/powerpoint/2013/main/command" cId="1848484292" sldId="359"/>
      <ac:picMk id="2" creationId="{438D18BE-F12E-9ED0-0EEB-BAA6103BDF6B}"/>
    </ac:deMkLst>
    <p188:replyLst>
      <p188:reply id="{1CD967A2-225C-492B-AF9E-D484CAD09EA6}" authorId="{7A0D03C6-6E6E-410D-7545-DCDD0AA97D61}" created="2023-08-22T14:19:26.383">
        <p188:txBody>
          <a:bodyPr/>
          <a:lstStyle/>
          <a:p>
            <a:r>
              <a:rPr lang="en-NL"/>
              <a:t>Verwerkt in audiofragment. </a:t>
            </a:r>
          </a:p>
        </p188:txBody>
      </p188:reply>
    </p188:replyLst>
    <p188:txBody>
      <a:bodyPr/>
      <a:lstStyle/>
      <a:p>
        <a:r>
          <a:rPr lang="nl-NL"/>
          <a:t>toevoegen ik begrijp er niets van. Mijn vaste medewerker doet dit altijd. Ik wil ook een schoon bed. Ik kan het zelf toch niet tillen.... Volgens mij hoort het gewoon bij jouw taken.</a:t>
        </a:r>
      </a:p>
    </p188:txBody>
  </p188:cm>
</p188:cmLst>
</file>

<file path=ppt/comments/modernComment_16A_833C93.xml><?xml version="1.0" encoding="utf-8"?>
<p188:cmLst xmlns:a="http://schemas.openxmlformats.org/drawingml/2006/main" xmlns:r="http://schemas.openxmlformats.org/officeDocument/2006/relationships" xmlns:p188="http://schemas.microsoft.com/office/powerpoint/2018/8/main">
  <p188:cm id="{FC06B3BB-4D45-401D-9C16-D1D2EEEEC216}" authorId="{12E601D9-8CCE-B9FB-962C-2322234794DD}" status="resolved" created="2023-08-16T14:51:38.751" complete="100000">
    <ac:txMkLst xmlns:ac="http://schemas.microsoft.com/office/drawing/2013/main/command">
      <pc:docMk xmlns:pc="http://schemas.microsoft.com/office/powerpoint/2013/main/command"/>
      <pc:sldMk xmlns:pc="http://schemas.microsoft.com/office/powerpoint/2013/main/command" cId="8600723" sldId="362"/>
      <ac:spMk id="8" creationId="{76D13DB5-8CA0-3FEA-AC9F-19B83AFA541B}"/>
      <ac:txMk cp="59" len="6">
        <ac:context len="533" hash="1836792588"/>
      </ac:txMk>
    </ac:txMkLst>
    <p188:pos x="4516915" y="266240"/>
    <p188:replyLst>
      <p188:reply id="{A915AEC0-BBE8-48F0-B41B-D7AA3F3D25DA}" authorId="{12E601D9-8CCE-B9FB-962C-2322234794DD}" created="2023-08-17T13:52:51.728">
        <p188:txBody>
          <a:bodyPr/>
          <a:lstStyle/>
          <a:p>
            <a:r>
              <a:rPr lang="nl-NL"/>
              <a:t>eerste stuk.</a:t>
            </a:r>
          </a:p>
        </p188:txBody>
      </p188:reply>
    </p188:replyLst>
    <p188:txBody>
      <a:bodyPr/>
      <a:lstStyle/>
      <a:p>
        <a:r>
          <a:rPr lang="nl-NL"/>
          <a:t>Eerst probeer je dat met de client zelf te bespreken.</a:t>
        </a:r>
      </a:p>
    </p188:txBody>
  </p188:cm>
</p188:cmLst>
</file>

<file path=ppt/comments/modernComment_16D_D7C408E6.xml><?xml version="1.0" encoding="utf-8"?>
<p188:cmLst xmlns:a="http://schemas.openxmlformats.org/drawingml/2006/main" xmlns:r="http://schemas.openxmlformats.org/officeDocument/2006/relationships" xmlns:p188="http://schemas.microsoft.com/office/powerpoint/2018/8/main">
  <p188:cm id="{8123EEAE-9D5E-4ECC-A176-B42174017FCA}" authorId="{12E601D9-8CCE-B9FB-962C-2322234794DD}" status="resolved" created="2023-08-16T14:52:46.784" complete="100000">
    <ac:txMkLst xmlns:ac="http://schemas.microsoft.com/office/drawing/2013/main/command">
      <pc:docMk xmlns:pc="http://schemas.microsoft.com/office/powerpoint/2013/main/command"/>
      <pc:sldMk xmlns:pc="http://schemas.microsoft.com/office/powerpoint/2013/main/command" cId="3619948774" sldId="365"/>
      <ac:spMk id="7" creationId="{8C5A3414-9B38-0A64-DC8C-14F3ABA64BC9}"/>
      <ac:txMk cp="298" len="1">
        <ac:context len="327" hash="4178985626"/>
      </ac:txMk>
    </ac:txMkLst>
    <p188:pos x="3240795" y="1413831"/>
    <p188:txBody>
      <a:bodyPr/>
      <a:lstStyle/>
      <a:p>
        <a:r>
          <a:rPr lang="nl-NL"/>
          <a:t>vreemd moet er uit. kan wel zijn verwarde gedrag. Snel boos gedrag. enz</a:t>
        </a:r>
      </a:p>
    </p188:txBody>
  </p188:cm>
</p188:cmLst>
</file>

<file path=ppt/comments/modernComment_170_427BF6AF.xml><?xml version="1.0" encoding="utf-8"?>
<p188:cmLst xmlns:a="http://schemas.openxmlformats.org/drawingml/2006/main" xmlns:r="http://schemas.openxmlformats.org/officeDocument/2006/relationships" xmlns:p188="http://schemas.microsoft.com/office/powerpoint/2018/8/main">
  <p188:cm id="{94E106DF-4074-4E5F-8EDA-2A29DCAAA4B5}" authorId="{F05846D9-7EDD-7D1B-28F5-838303453738}" status="resolved" created="2023-09-06T12:56:39.638" complete="100000">
    <ac:txMkLst xmlns:ac="http://schemas.microsoft.com/office/drawing/2013/main/command">
      <pc:docMk xmlns:pc="http://schemas.microsoft.com/office/powerpoint/2013/main/command"/>
      <pc:sldMk xmlns:pc="http://schemas.microsoft.com/office/powerpoint/2013/main/command" cId="1115420335" sldId="368"/>
      <ac:spMk id="21" creationId="{D8365CC1-2B2A-B531-2EBD-0164DD35A906}"/>
      <ac:txMk cp="89">
        <ac:context len="356" hash="1994955551"/>
      </ac:txMk>
    </ac:txMkLst>
    <p188:pos x="2855204" y="495759"/>
    <p188:txBody>
      <a:bodyPr/>
      <a:lstStyle/>
      <a:p>
        <a:r>
          <a:rPr lang="nl-NL"/>
          <a:t>mevrouw of Nellie van Leeuwen,</a:t>
        </a:r>
      </a:p>
    </p188:txBody>
  </p188:cm>
  <p188:cm id="{39B69280-8697-4FF5-B423-A75967484902}" authorId="{F05846D9-7EDD-7D1B-28F5-838303453738}" status="resolved" created="2023-09-06T12:57:18.858" complete="100000">
    <ac:txMkLst xmlns:ac="http://schemas.microsoft.com/office/drawing/2013/main/command">
      <pc:docMk xmlns:pc="http://schemas.microsoft.com/office/powerpoint/2013/main/command"/>
      <pc:sldMk xmlns:pc="http://schemas.microsoft.com/office/powerpoint/2013/main/command" cId="1115420335" sldId="368"/>
      <ac:spMk id="21" creationId="{D8365CC1-2B2A-B531-2EBD-0164DD35A906}"/>
      <ac:txMk cp="218" len="32">
        <ac:context len="356" hash="1994955551"/>
      </ac:txMk>
    </ac:txMkLst>
    <p188:pos x="3323421" y="1184313"/>
    <p188:txBody>
      <a:bodyPr/>
      <a:lstStyle/>
      <a:p>
        <a:r>
          <a:rPr lang="nl-NL"/>
          <a:t>onderzoek ook of je vasthoud kan zijn.</a:t>
        </a:r>
      </a:p>
    </p188:txBody>
  </p188:cm>
  <p188:cm id="{B7E0C2DB-B8A9-4233-92E4-D0033BEEC18D}" authorId="{F05846D9-7EDD-7D1B-28F5-838303453738}" status="resolved" created="2023-09-06T12:58:15.172" complete="100000">
    <ac:txMkLst xmlns:ac="http://schemas.microsoft.com/office/drawing/2013/main/command">
      <pc:docMk xmlns:pc="http://schemas.microsoft.com/office/powerpoint/2013/main/command"/>
      <pc:sldMk xmlns:pc="http://schemas.microsoft.com/office/powerpoint/2013/main/command" cId="1115420335" sldId="368"/>
      <ac:spMk id="21" creationId="{D8365CC1-2B2A-B531-2EBD-0164DD35A906}"/>
      <ac:txMk cp="261">
        <ac:context len="356" hash="1994955551"/>
      </ac:txMk>
    </ac:txMkLst>
    <p188:pos x="2882746" y="1413831"/>
    <p188:txBody>
      <a:bodyPr/>
      <a:lstStyle/>
      <a:p>
        <a:r>
          <a:rPr lang="nl-NL"/>
          <a:t>Vraag nogmaals of je mag binnenkomen, misschien is er wel iets waar je mevrouw bij mag helpen.</a:t>
        </a:r>
      </a:p>
    </p188:txBody>
  </p188:cm>
  <p188:cm id="{C41E0585-5488-4837-A401-0367E82DCB72}" authorId="{F05846D9-7EDD-7D1B-28F5-838303453738}" status="resolved" created="2023-09-06T13:01:59.023" complete="100000">
    <ac:txMkLst xmlns:ac="http://schemas.microsoft.com/office/drawing/2013/main/command">
      <pc:docMk xmlns:pc="http://schemas.microsoft.com/office/powerpoint/2013/main/command"/>
      <pc:sldMk xmlns:pc="http://schemas.microsoft.com/office/powerpoint/2013/main/command" cId="1115420335" sldId="368"/>
      <ac:spMk id="20" creationId="{02E94962-5946-8E8A-4698-3AF24A8D5C97}"/>
      <ac:txMk cp="0" len="4">
        <ac:context len="15" hash="1187927624"/>
      </ac:txMk>
    </ac:txMkLst>
    <p188:pos x="706915" y="229518"/>
    <p188:txBody>
      <a:bodyPr/>
      <a:lstStyle/>
      <a:p>
        <a:r>
          <a:rPr lang="nl-NL"/>
          <a:t>Dit</a:t>
        </a:r>
      </a:p>
    </p188:txBody>
  </p188:cm>
</p188:cmLst>
</file>

<file path=ppt/comments/modernComment_171_86F278B.xml><?xml version="1.0" encoding="utf-8"?>
<p188:cmLst xmlns:a="http://schemas.openxmlformats.org/drawingml/2006/main" xmlns:r="http://schemas.openxmlformats.org/officeDocument/2006/relationships" xmlns:p188="http://schemas.microsoft.com/office/powerpoint/2018/8/main">
  <p188:cm id="{63FB67A6-5757-464D-AEF6-11E88424483F}" authorId="{12E601D9-8CCE-B9FB-962C-2322234794DD}" status="resolved" created="2023-08-16T14:28:25.389" complete="100000">
    <ac:txMkLst xmlns:ac="http://schemas.microsoft.com/office/drawing/2013/main/command">
      <pc:docMk xmlns:pc="http://schemas.microsoft.com/office/powerpoint/2013/main/command"/>
      <pc:sldMk xmlns:pc="http://schemas.microsoft.com/office/powerpoint/2013/main/command" cId="3955616754" sldId="323"/>
      <ac:spMk id="26" creationId="{15EC3538-6203-706A-9252-FD6FA70AAA28}"/>
      <ac:txMk cp="263" len="7">
        <ac:context len="271" hash="2219882865"/>
      </ac:txMk>
    </ac:txMkLst>
    <p188:replyLst>
      <p188:reply id="{B03876C4-C3FA-43DF-9A98-1C6195C2FD0F}" authorId="{7A0D03C6-6E6E-410D-7545-DCDD0AA97D61}" created="2023-08-22T09:24:21.143">
        <p188:txBody>
          <a:bodyPr/>
          <a:lstStyle/>
          <a:p>
            <a:r>
              <a:rPr lang="en-NL"/>
              <a:t>Meegenomen als advies van de ervaren collega (zie volgende pagina). </a:t>
            </a:r>
          </a:p>
        </p188:txBody>
      </p188:reply>
    </p188:replyLst>
    <p188:txBody>
      <a:bodyPr/>
      <a:lstStyle/>
      <a:p>
        <a:r>
          <a:rPr lang="nl-NL"/>
          <a:t>Dat is wel waar maar er zit hier ook een valkuil dat je teveel betrokken raakt bij zijn gedrag en zijn situatie. Belangrijk is dat je naast een luisterend oor ook de focus houd bij je zelf en bij Roland dat er ook dingen in het huishouden gedaan moeten worden. En dat je daarbij ook probeert hem ook wat te laten doen al is het maar iets heel kleins. Dit kan ook als advies door de ervaren collega Evelien verteld worden.</a:t>
        </a:r>
      </a:p>
    </p188:txBody>
  </p188:cm>
  <p188:cm id="{9A97958E-FBFA-405F-A0C0-7483FFF635BD}" authorId="{F05846D9-7EDD-7D1B-28F5-838303453738}" status="resolved" created="2023-09-06T13:38:10.605" complete="100000">
    <ac:txMkLst xmlns:ac="http://schemas.microsoft.com/office/drawing/2013/main/command">
      <pc:docMk xmlns:pc="http://schemas.microsoft.com/office/powerpoint/2013/main/command"/>
      <pc:sldMk xmlns:pc="http://schemas.microsoft.com/office/powerpoint/2013/main/command" cId="141502347" sldId="369"/>
      <ac:spMk id="27" creationId="{5074F213-EF09-3EAB-AED9-5413FA8F90EC}"/>
      <ac:txMk cp="39" len="1">
        <ac:context len="259" hash="2757018546"/>
      </ac:txMk>
    </ac:txMkLst>
    <p188:pos x="3002096" y="266240"/>
    <p188:txBody>
      <a:bodyPr/>
      <a:lstStyle/>
      <a:p>
        <a:r>
          <a:rPr lang="nl-NL"/>
          <a:t>het</a:t>
        </a:r>
      </a:p>
    </p188:txBody>
  </p188:cm>
  <p188:cm id="{38D165E4-D238-45C5-B6D3-646528CF06C8}" authorId="{F05846D9-7EDD-7D1B-28F5-838303453738}" status="resolved" created="2023-09-06T13:39:22.466" complete="100000">
    <ac:txMkLst xmlns:ac="http://schemas.microsoft.com/office/drawing/2013/main/command">
      <pc:docMk xmlns:pc="http://schemas.microsoft.com/office/powerpoint/2013/main/command"/>
      <pc:sldMk xmlns:pc="http://schemas.microsoft.com/office/powerpoint/2013/main/command" cId="141502347" sldId="369"/>
      <ac:spMk id="27" creationId="{5074F213-EF09-3EAB-AED9-5413FA8F90EC}"/>
      <ac:txMk cp="135">
        <ac:context len="259" hash="2757018546"/>
      </ac:txMk>
    </ac:txMkLst>
    <p188:pos x="2818481" y="725277"/>
    <p188:txBody>
      <a:bodyPr/>
      <a:lstStyle/>
      <a:p>
        <a:r>
          <a:rPr lang="nl-NL"/>
          <a:t>kan weg, dus: geef hem ruimte om...</a:t>
        </a:r>
      </a:p>
    </p188:txBody>
  </p188:cm>
  <p188:cm id="{7C1B5CC7-5873-4942-9360-42A937A7B5C0}" authorId="{F05846D9-7EDD-7D1B-28F5-838303453738}" status="resolved" created="2023-09-06T13:40:16.827" complete="100000">
    <ac:txMkLst xmlns:ac="http://schemas.microsoft.com/office/drawing/2013/main/command">
      <pc:docMk xmlns:pc="http://schemas.microsoft.com/office/powerpoint/2013/main/command"/>
      <pc:sldMk xmlns:pc="http://schemas.microsoft.com/office/powerpoint/2013/main/command" cId="141502347" sldId="369"/>
      <ac:spMk id="27" creationId="{5074F213-EF09-3EAB-AED9-5413FA8F90EC}"/>
      <ac:txMk cp="161" len="5">
        <ac:context len="259" hash="2757018546"/>
      </ac:txMk>
    </ac:txMkLst>
    <p188:pos x="2800120" y="1184313"/>
    <p188:txBody>
      <a:bodyPr/>
      <a:lstStyle/>
      <a:p>
        <a:r>
          <a:rPr lang="nl-NL"/>
          <a:t>kan allemaal weg, dus: verhaal te doen.</a:t>
        </a:r>
      </a:p>
    </p188:txBody>
  </p188:cm>
  <p188:cm id="{817689B1-6E6A-4415-881E-20C155129534}" authorId="{F05846D9-7EDD-7D1B-28F5-838303453738}" status="resolved" created="2023-09-06T13:40:30.921" complete="100000">
    <ac:txMkLst xmlns:ac="http://schemas.microsoft.com/office/drawing/2013/main/command">
      <pc:docMk xmlns:pc="http://schemas.microsoft.com/office/powerpoint/2013/main/command"/>
      <pc:sldMk xmlns:pc="http://schemas.microsoft.com/office/powerpoint/2013/main/command" cId="141502347" sldId="369"/>
      <ac:spMk id="27" creationId="{5074F213-EF09-3EAB-AED9-5413FA8F90EC}"/>
      <ac:txMk cp="256">
        <ac:context len="259" hash="2757018546"/>
      </ac:txMk>
    </ac:txMkLst>
    <p188:pos x="2313542" y="1643349"/>
    <p188:txBody>
      <a:bodyPr/>
      <a:lstStyle/>
      <a:p>
        <a:r>
          <a:rPr lang="nl-NL"/>
          <a:t>geven.</a:t>
        </a:r>
      </a:p>
    </p188:txBody>
  </p188:cm>
</p188:cmLst>
</file>

<file path=ppt/comments/modernComment_172_D50337E2.xml><?xml version="1.0" encoding="utf-8"?>
<p188:cmLst xmlns:a="http://schemas.openxmlformats.org/drawingml/2006/main" xmlns:r="http://schemas.openxmlformats.org/officeDocument/2006/relationships" xmlns:p188="http://schemas.microsoft.com/office/powerpoint/2018/8/main">
  <p188:cm id="{310B4232-DC1A-4E5F-8D34-493BA580232D}" authorId="{F05846D9-7EDD-7D1B-28F5-838303453738}" status="resolved" created="2023-09-06T13:42:51.863" complete="100000">
    <ac:txMkLst xmlns:ac="http://schemas.microsoft.com/office/drawing/2013/main/command">
      <pc:docMk xmlns:pc="http://schemas.microsoft.com/office/powerpoint/2013/main/command"/>
      <pc:sldMk xmlns:pc="http://schemas.microsoft.com/office/powerpoint/2013/main/command" cId="3573757922" sldId="370"/>
      <ac:spMk id="5" creationId="{8DE6A842-C11C-206F-E5AF-92DD962CEB21}"/>
      <ac:txMk cp="162" len="68">
        <ac:context len="466" hash="2600619349"/>
      </ac:txMk>
    </ac:txMkLst>
    <p188:pos x="2873566" y="1413831"/>
    <p188:txBody>
      <a:bodyPr/>
      <a:lstStyle/>
      <a:p>
        <a:r>
          <a:rPr lang="nl-NL"/>
          <a:t>ons voorstel:
de focus houdt op de reden dat je er bent, namelijk huishoudelijk werk.</a:t>
        </a:r>
      </a:p>
    </p188:txBody>
  </p188:cm>
  <p188:cm id="{DA66C663-6527-4CE5-81E2-FFD204060799}" authorId="{F05846D9-7EDD-7D1B-28F5-838303453738}" status="resolved" created="2023-09-06T13:43:14.442" complete="100000">
    <ac:txMkLst xmlns:ac="http://schemas.microsoft.com/office/drawing/2013/main/command">
      <pc:docMk xmlns:pc="http://schemas.microsoft.com/office/powerpoint/2013/main/command"/>
      <pc:sldMk xmlns:pc="http://schemas.microsoft.com/office/powerpoint/2013/main/command" cId="3573757922" sldId="370"/>
      <ac:spMk id="5" creationId="{8DE6A842-C11C-206F-E5AF-92DD962CEB21}"/>
      <ac:txMk cp="338" len="3">
        <ac:context len="466" hash="2600619349"/>
      </ac:txMk>
    </ac:txMkLst>
    <p188:pos x="2451253" y="2102385"/>
    <p188:txBody>
      <a:bodyPr/>
      <a:lstStyle/>
      <a:p>
        <a:r>
          <a:rPr lang="nl-NL"/>
          <a:t>belemmeren.</a:t>
        </a:r>
      </a:p>
    </p188:txBody>
  </p188:cm>
</p188:cmLst>
</file>

<file path=ppt/comments/modernComment_174_DDF10CE6.xml><?xml version="1.0" encoding="utf-8"?>
<p188:cmLst xmlns:a="http://schemas.openxmlformats.org/drawingml/2006/main" xmlns:r="http://schemas.openxmlformats.org/officeDocument/2006/relationships" xmlns:p188="http://schemas.microsoft.com/office/powerpoint/2018/8/main">
  <p188:cm id="{C3117F7C-32BA-4CAD-8187-FA251A4FA35E}" authorId="{12E601D9-8CCE-B9FB-962C-2322234794DD}" status="resolved" created="2023-09-06T14:15:58.568" complete="100000">
    <ac:txMkLst xmlns:ac="http://schemas.microsoft.com/office/drawing/2013/main/command">
      <pc:docMk xmlns:pc="http://schemas.microsoft.com/office/powerpoint/2013/main/command"/>
      <pc:sldMk xmlns:pc="http://schemas.microsoft.com/office/powerpoint/2013/main/command" cId="3723562214" sldId="372"/>
      <ac:spMk id="18" creationId="{6A1D2D16-61BF-6E71-EDBB-DB8104C29F20}"/>
      <ac:txMk cp="317" len="10">
        <ac:context len="449" hash="3972051127"/>
      </ac:txMk>
    </ac:txMkLst>
    <p188:pos x="3268337" y="1413831"/>
    <p188:txBody>
      <a:bodyPr/>
      <a:lstStyle/>
      <a:p>
        <a:r>
          <a:rPr lang="nl-NL"/>
          <a:t>of de betrokken hulpverlener.</a:t>
        </a:r>
      </a:p>
    </p188:txBody>
  </p188:cm>
</p188:cmLst>
</file>

<file path=ppt/comments/modernComment_178_5442F238.xml><?xml version="1.0" encoding="utf-8"?>
<p188:cmLst xmlns:a="http://schemas.openxmlformats.org/drawingml/2006/main" xmlns:r="http://schemas.openxmlformats.org/officeDocument/2006/relationships" xmlns:p188="http://schemas.microsoft.com/office/powerpoint/2018/8/main">
  <p188:cm id="{EA3774B2-3660-4520-9A53-D18C68ED2525}" authorId="{12E601D9-8CCE-B9FB-962C-2322234794DD}" status="resolved" created="2023-08-16T14:00:20.311">
    <ac:txMkLst xmlns:ac="http://schemas.microsoft.com/office/drawing/2013/main/command">
      <pc:docMk xmlns:pc="http://schemas.microsoft.com/office/powerpoint/2013/main/command"/>
      <pc:sldMk xmlns:pc="http://schemas.microsoft.com/office/powerpoint/2013/main/command" cId="3638120357" sldId="375"/>
      <ac:spMk id="14" creationId="{AAC0DF7F-EE46-582C-5712-37FC29D489E4}"/>
      <ac:txMk cp="83" len="5">
        <ac:context len="202" hash="1408894656"/>
      </ac:txMk>
    </ac:txMkLst>
    <p188:txBody>
      <a:bodyPr/>
      <a:lstStyle/>
      <a:p>
        <a:r>
          <a:rPr lang="nl-NL"/>
          <a:t>invulling/aanname
Misschien ander woord voor perspectief. bijvoorbeeld beleving
Moet in deze tekst niet als staan dat wanneer het je het gedrag als complex ervaart je ook ondersteuning kan vragen aan je organisatie om hier mee om te gaan.</a:t>
        </a:r>
      </a:p>
    </p188:txBody>
  </p188:cm>
  <p188:cm id="{B4A63EE0-D109-4D42-B45C-AD260F7210C5}" authorId="{7A0D03C6-6E6E-410D-7545-DCDD0AA97D61}" status="resolved" created="2023-08-21T11:50:13.752" complete="100000">
    <ac:deMkLst xmlns:ac="http://schemas.microsoft.com/office/drawing/2013/main/command">
      <pc:docMk xmlns:pc="http://schemas.microsoft.com/office/powerpoint/2013/main/command"/>
      <pc:sldMk xmlns:pc="http://schemas.microsoft.com/office/powerpoint/2013/main/command" cId="3638120357" sldId="375"/>
      <ac:spMk id="14" creationId="{AAC0DF7F-EE46-582C-5712-37FC29D489E4}"/>
    </ac:deMkLst>
    <p188:txBody>
      <a:bodyPr/>
      <a:lstStyle/>
      <a:p>
        <a:r>
          <a:rPr lang="en-NL"/>
          <a:t>@Werkgroep: Vanwege de hoeveelheid tekst hebben we van deze pagina een interactieve pagina gemaakt. De toelichtingen van 2 en 3 staan aan de rechterkant.</a:t>
        </a:r>
      </a:p>
    </p188:txBody>
  </p188:cm>
  <p188:cm id="{90754448-11D3-4717-A168-097245F6237F}" authorId="{F05846D9-7EDD-7D1B-28F5-838303453738}" status="resolved" created="2023-09-06T12:39:05.778" complete="100000">
    <ac:txMkLst xmlns:ac="http://schemas.microsoft.com/office/drawing/2013/main/command">
      <pc:docMk xmlns:pc="http://schemas.microsoft.com/office/powerpoint/2013/main/command"/>
      <pc:sldMk xmlns:pc="http://schemas.microsoft.com/office/powerpoint/2013/main/command" cId="1413673528" sldId="376"/>
      <ac:spMk id="12" creationId="{599D32B2-9EA5-87F1-1BF0-5B955E116B4B}"/>
      <ac:txMk cp="120" len="1">
        <ac:context len="142" hash="3908499764"/>
      </ac:txMk>
    </ac:txMkLst>
    <p188:pos x="3773277" y="495759"/>
    <p188:txBody>
      <a:bodyPr/>
      <a:lstStyle/>
      <a:p>
        <a:r>
          <a:rPr lang="nl-NL"/>
          <a:t>= benadering</a:t>
        </a:r>
      </a:p>
    </p188:txBody>
  </p188:cm>
  <p188:cm id="{0D8590CA-0124-40E3-938F-DDB0C5242FD1}" authorId="{F05846D9-7EDD-7D1B-28F5-838303453738}" status="resolved" created="2023-09-06T12:40:42.265" complete="100000">
    <ac:deMkLst xmlns:ac="http://schemas.microsoft.com/office/drawing/2013/main/command">
      <pc:docMk xmlns:pc="http://schemas.microsoft.com/office/powerpoint/2013/main/command"/>
      <pc:sldMk xmlns:pc="http://schemas.microsoft.com/office/powerpoint/2013/main/command" cId="1413673528" sldId="376"/>
      <ac:spMk id="4" creationId="{0F8BC44D-D759-1223-91BD-D1906243AD43}"/>
    </ac:deMkLst>
    <p188:txBody>
      <a:bodyPr/>
      <a:lstStyle/>
      <a:p>
        <a:r>
          <a:rPr lang="nl-NL"/>
          <a:t>Jouw ‘waarheid’ of ervaring is jouw beleving van een situatie of gebeurtenis.​</a:t>
        </a:r>
      </a:p>
    </p188:txBody>
  </p188:cm>
  <p188:cm id="{CE09D91E-A260-4250-B26C-449490C15178}" authorId="{F05846D9-7EDD-7D1B-28F5-838303453738}" status="resolved" created="2023-09-06T12:42:23.878" complete="100000">
    <ac:txMkLst xmlns:ac="http://schemas.microsoft.com/office/drawing/2013/main/command">
      <pc:docMk xmlns:pc="http://schemas.microsoft.com/office/powerpoint/2013/main/command"/>
      <pc:sldMk xmlns:pc="http://schemas.microsoft.com/office/powerpoint/2013/main/command" cId="1413673528" sldId="376"/>
      <ac:spMk id="37" creationId="{C5A54DEA-230F-B29B-BCB0-53230B34295A}"/>
      <ac:txMk cp="15">
        <ac:context len="476" hash="3688891472"/>
      </ac:txMk>
    </ac:txMkLst>
    <p188:pos x="1110867" y="495759"/>
    <p188:txBody>
      <a:bodyPr/>
      <a:lstStyle/>
      <a:p>
        <a:r>
          <a:rPr lang="nl-NL"/>
          <a:t>Ons voorstel:
02 uitgeklapt: 
Praat vanuit de ik-vorm: “Ik merk dat...” of “Ik heb het gevoel dat...” en vraag vervolgens of dit klopt. Het kan zijn dat jouw vraag vanuit interesse en vriendelijkheid iemand het gevoel geeft om in gesprek te gaan. Let wel op: het kan zijn dat wanneer je iemand aanspreekt op zijn of haar gedrag, hij of zij geïrriteerd raakt. Merk dat op en stop er dan mee. Richt je in dit geval op de zaken die goed gaan, waar iemand blij van wordt of interesse in heeft. </a:t>
        </a:r>
      </a:p>
    </p188:txBody>
  </p188:cm>
</p188:cmLst>
</file>

<file path=ppt/comments/modernComment_17B_AAC432D3.xml><?xml version="1.0" encoding="utf-8"?>
<p188:cmLst xmlns:a="http://schemas.openxmlformats.org/drawingml/2006/main" xmlns:r="http://schemas.openxmlformats.org/officeDocument/2006/relationships" xmlns:p188="http://schemas.microsoft.com/office/powerpoint/2018/8/main">
  <p188:cm id="{9EB40173-9A98-495C-A75F-EBE985892C06}" authorId="{12E601D9-8CCE-B9FB-962C-2322234794DD}" status="resolved" created="2023-08-16T14:30:17.188" complete="100000">
    <ac:txMkLst xmlns:ac="http://schemas.microsoft.com/office/drawing/2013/main/command">
      <pc:docMk xmlns:pc="http://schemas.microsoft.com/office/powerpoint/2013/main/command"/>
      <pc:sldMk xmlns:pc="http://schemas.microsoft.com/office/powerpoint/2013/main/command" cId="2864984787" sldId="379"/>
      <ac:spMk id="5" creationId="{8DE6A842-C11C-206F-E5AF-92DD962CEB21}"/>
      <ac:txMk cp="401" len="8">
        <ac:context len="410" hash="3749742620"/>
      </ac:txMk>
    </ac:txMkLst>
    <p188:txBody>
      <a:bodyPr/>
      <a:lstStyle/>
      <a:p>
        <a:r>
          <a:rPr lang="nl-NL"/>
          <a:t>Evelien legt iets uit over het gedrag maar moet ook iets aanbieden aan de medewerker hoe hier mee om te gaan. zie tekst hiervoor.</a:t>
        </a:r>
      </a:p>
    </p188:txBody>
  </p188:cm>
</p188:cmLst>
</file>

<file path=ppt/comments/modernComment_17C_AF4B5963.xml><?xml version="1.0" encoding="utf-8"?>
<p188:cmLst xmlns:a="http://schemas.openxmlformats.org/drawingml/2006/main" xmlns:r="http://schemas.openxmlformats.org/officeDocument/2006/relationships" xmlns:p188="http://schemas.microsoft.com/office/powerpoint/2018/8/main">
  <p188:cm id="{DABDF52C-33C9-46C1-9D09-BEB8EC36644D}" authorId="{12E601D9-8CCE-B9FB-962C-2322234794DD}" status="resolved" created="2023-08-16T14:30:17.188">
    <ac:txMkLst xmlns:ac="http://schemas.microsoft.com/office/drawing/2013/main/command">
      <pc:docMk xmlns:pc="http://schemas.microsoft.com/office/powerpoint/2013/main/command"/>
      <pc:sldMk xmlns:pc="http://schemas.microsoft.com/office/powerpoint/2013/main/command" cId="2864984787" sldId="379"/>
      <ac:spMk id="5" creationId="{8DE6A842-C11C-206F-E5AF-92DD962CEB21}"/>
      <ac:txMk cp="401" len="8">
        <ac:context len="410" hash="3749742620"/>
      </ac:txMk>
    </ac:txMkLst>
    <p188:txBody>
      <a:bodyPr/>
      <a:lstStyle/>
      <a:p>
        <a:r>
          <a:rPr lang="nl-NL"/>
          <a:t>Evelien legt iets uit over het gedrag maar moet ook iets aanbieden aan de medewerker hoe hier mee om te gaan. zie tekst hiervoor.</a:t>
        </a:r>
      </a:p>
    </p188:txBody>
  </p188:cm>
  <p188:cm id="{503C1F4D-15B4-4C04-9F76-45170B29915C}" authorId="{12E601D9-8CCE-B9FB-962C-2322234794DD}" status="resolved" created="2023-08-16T14:36:49.261" complete="100000">
    <ac:txMkLst xmlns:ac="http://schemas.microsoft.com/office/drawing/2013/main/command">
      <pc:docMk xmlns:pc="http://schemas.microsoft.com/office/powerpoint/2013/main/command"/>
      <pc:sldMk xmlns:pc="http://schemas.microsoft.com/office/powerpoint/2013/main/command" cId="2864984787" sldId="379"/>
      <ac:spMk id="5" creationId="{8DE6A842-C11C-206F-E5AF-92DD962CEB21}"/>
      <ac:txMk cp="405" len="4">
        <ac:context len="410" hash="3749742620"/>
      </ac:txMk>
    </ac:txMkLst>
    <p188:replyLst/>
    <p188:txBody>
      <a:bodyPr/>
      <a:lstStyle/>
      <a:p>
        <a:r>
          <a:rPr lang="nl-NL"/>
          <a:t>Evelien kan ook vragen of er andere hulpverlening betrokken is en zo ja of ze hier contact mee heeft.</a:t>
        </a:r>
      </a:p>
    </p188:txBody>
  </p188:cm>
  <p188:cm id="{D6C055B2-E9F2-4590-8FE5-38883067CEFA}" authorId="{F05846D9-7EDD-7D1B-28F5-838303453738}" status="resolved" created="2023-09-06T13:49:05.343" complete="100000">
    <ac:txMkLst xmlns:ac="http://schemas.microsoft.com/office/drawing/2013/main/command">
      <pc:docMk xmlns:pc="http://schemas.microsoft.com/office/powerpoint/2013/main/command"/>
      <pc:sldMk xmlns:pc="http://schemas.microsoft.com/office/powerpoint/2013/main/command" cId="2940950883" sldId="380"/>
      <ac:spMk id="14" creationId="{8527FF07-435F-E900-A0AA-6308009AFE31}"/>
      <ac:txMk cp="7">
        <ac:context len="324" hash="3912729930"/>
      </ac:txMk>
    </ac:txMkLst>
    <p188:pos x="3314240" y="725277"/>
    <p188:txBody>
      <a:bodyPr/>
      <a:lstStyle/>
      <a:p>
        <a:r>
          <a:rPr lang="nl-NL"/>
          <a:t>Informeer bij de cliënt en/of je organisatie of er andere hulpverlening betrokken is. Wanneer dit zo is, vraag of er ook contact mee is.</a:t>
        </a:r>
      </a:p>
    </p188:txBody>
  </p188:cm>
  <p188:cm id="{C0A13484-5504-4DC7-896B-A902CA171F60}" authorId="{F05846D9-7EDD-7D1B-28F5-838303453738}" status="resolved" created="2023-09-06T13:52:17.615" complete="100000">
    <ac:txMkLst xmlns:ac="http://schemas.microsoft.com/office/drawing/2013/main/command">
      <pc:docMk xmlns:pc="http://schemas.microsoft.com/office/powerpoint/2013/main/command"/>
      <pc:sldMk xmlns:pc="http://schemas.microsoft.com/office/powerpoint/2013/main/command" cId="2940950883" sldId="380"/>
      <ac:spMk id="14" creationId="{8527FF07-435F-E900-A0AA-6308009AFE31}"/>
      <ac:txMk cp="242" len="81">
        <ac:context len="324" hash="3912729930"/>
      </ac:txMk>
    </ac:txMkLst>
    <p188:pos x="3387686" y="1413831"/>
    <p188:txBody>
      <a:bodyPr/>
      <a:lstStyle/>
      <a:p>
        <a:r>
          <a:rPr lang="nl-NL"/>
          <a:t>Je kunt deze signalen zelf met hen delen of je organisatie vragen om dit te doen.</a:t>
        </a:r>
      </a:p>
    </p188:txBody>
  </p188:cm>
</p188:cmLst>
</file>

<file path=ppt/comments/modernComment_184_DFE1EE79.xml><?xml version="1.0" encoding="utf-8"?>
<p188:cmLst xmlns:a="http://schemas.openxmlformats.org/drawingml/2006/main" xmlns:r="http://schemas.openxmlformats.org/officeDocument/2006/relationships" xmlns:p188="http://schemas.microsoft.com/office/powerpoint/2018/8/main">
  <p188:cm id="{FC6C002B-2AE3-4380-854F-0F18E669CCD6}" authorId="{12E601D9-8CCE-B9FB-962C-2322234794DD}" status="resolved" created="2023-09-06T14:32:55.383" complete="100000">
    <ac:txMkLst xmlns:ac="http://schemas.microsoft.com/office/drawing/2013/main/command">
      <pc:docMk xmlns:pc="http://schemas.microsoft.com/office/powerpoint/2013/main/command"/>
      <pc:sldMk xmlns:pc="http://schemas.microsoft.com/office/powerpoint/2013/main/command" cId="3756125817" sldId="388"/>
      <ac:spMk id="39" creationId="{10143851-D4EB-D050-C887-BE55056000E5}"/>
      <ac:txMk cp="230" len="8">
        <ac:context len="668" hash="3729155945"/>
      </ac:txMk>
    </ac:txMkLst>
    <p188:pos x="2102385" y="1413831"/>
    <p188:txBody>
      <a:bodyPr/>
      <a:lstStyle/>
      <a:p>
        <a:r>
          <a:rPr lang="nl-NL"/>
          <a:t>maar geef dit vriendelijk aan. Leg wanneer nodig uit waarom je dit niet wil doen.</a:t>
        </a:r>
      </a:p>
    </p188:txBody>
  </p188:cm>
  <p188:cm id="{F380C6B3-0015-4A0D-8315-63F521B03595}" authorId="{12E601D9-8CCE-B9FB-962C-2322234794DD}" status="resolved" created="2023-09-06T14:33:57.635" complete="100000">
    <ac:txMkLst xmlns:ac="http://schemas.microsoft.com/office/drawing/2013/main/command">
      <pc:docMk xmlns:pc="http://schemas.microsoft.com/office/powerpoint/2013/main/command"/>
      <pc:sldMk xmlns:pc="http://schemas.microsoft.com/office/powerpoint/2013/main/command" cId="3756125817" sldId="388"/>
      <ac:spMk id="39" creationId="{10143851-D4EB-D050-C887-BE55056000E5}"/>
      <ac:txMk cp="478">
        <ac:context len="668" hash="3729155945"/>
      </ac:txMk>
    </ac:txMkLst>
    <p188:pos x="2203373" y="2331903"/>
    <p188:txBody>
      <a:bodyPr/>
      <a:lstStyle/>
      <a:p>
        <a:r>
          <a:rPr lang="nl-NL"/>
          <a:t>Geef door aan jouw organisatie wat je hebt aangetroffen en dat dit volgens jou niet voldoende is aangegeven in de overdracht. De situatie niet maar ook niet wat de afspraken hierover zijn.</a:t>
        </a:r>
      </a:p>
    </p188:txBody>
  </p188:cm>
</p188:cmLst>
</file>

<file path=ppt/comments/modernComment_186_C3F276E6.xml><?xml version="1.0" encoding="utf-8"?>
<p188:cmLst xmlns:a="http://schemas.openxmlformats.org/drawingml/2006/main" xmlns:r="http://schemas.openxmlformats.org/officeDocument/2006/relationships" xmlns:p188="http://schemas.microsoft.com/office/powerpoint/2018/8/main">
  <p188:cm id="{7BD3AEEC-F586-4FC7-AF64-5312B750DB70}" authorId="{7A0D03C6-6E6E-410D-7545-DCDD0AA97D61}" created="2023-08-01T12:01:43.027">
    <ac:deMkLst xmlns:ac="http://schemas.microsoft.com/office/drawing/2013/main/command">
      <pc:docMk xmlns:pc="http://schemas.microsoft.com/office/powerpoint/2013/main/command"/>
      <pc:sldMk xmlns:pc="http://schemas.microsoft.com/office/powerpoint/2013/main/command" cId="3287447270" sldId="390"/>
      <ac:picMk id="3" creationId="{1CD30802-A810-3B0C-4A55-4DDC46754D66}"/>
    </ac:deMkLst>
    <p188:txBody>
      <a:bodyPr/>
      <a:lstStyle/>
      <a:p>
        <a:r>
          <a:rPr lang="en-NL"/>
          <a:t>@Werkgroep: De andere signalen staan rechts van de pagina.</a:t>
        </a:r>
      </a:p>
    </p188:txBody>
  </p188:cm>
  <p188:cm id="{4E838AED-91E7-4856-BAAA-1A96E8D77C7A}" authorId="{12E601D9-8CCE-B9FB-962C-2322234794DD}" status="resolved" created="2023-08-17T12:41:25.952">
    <ac:deMkLst xmlns:ac="http://schemas.microsoft.com/office/drawing/2013/main/command">
      <pc:docMk xmlns:pc="http://schemas.microsoft.com/office/powerpoint/2013/main/command"/>
      <pc:sldMk xmlns:pc="http://schemas.microsoft.com/office/powerpoint/2013/main/command" cId="3287447270" sldId="390"/>
      <ac:picMk id="3" creationId="{1CD30802-A810-3B0C-4A55-4DDC46754D66}"/>
    </ac:deMkLst>
    <p188:txBody>
      <a:bodyPr/>
      <a:lstStyle/>
      <a:p>
        <a:r>
          <a:rPr lang="nl-NL"/>
          <a:t>De voederbakjes zijn juist overvol. Er ligt allemaal eten omheen. Geen tekst over verwaarloosde katten.</a:t>
        </a:r>
      </a:p>
    </p188:txBody>
  </p188:cm>
  <p188:cm id="{444401DD-E58F-4821-9091-52367077D4CA}" authorId="{12E601D9-8CCE-B9FB-962C-2322234794DD}" status="resolved" created="2023-08-17T12:42:33.001">
    <ac:deMkLst xmlns:ac="http://schemas.microsoft.com/office/drawing/2013/main/command">
      <pc:docMk xmlns:pc="http://schemas.microsoft.com/office/powerpoint/2013/main/command"/>
      <pc:sldMk xmlns:pc="http://schemas.microsoft.com/office/powerpoint/2013/main/command" cId="3287447270" sldId="390"/>
      <ac:picMk id="3" creationId="{1CD30802-A810-3B0C-4A55-4DDC46754D66}"/>
    </ac:deMkLst>
    <p188:txBody>
      <a:bodyPr/>
      <a:lstStyle/>
      <a:p>
        <a:r>
          <a:rPr lang="nl-NL"/>
          <a:t>Tassen staan op het aanrechtblad.</a:t>
        </a:r>
      </a:p>
    </p188:txBody>
  </p188:cm>
  <p188:cm id="{F83FBE6A-3C17-486A-AF51-F20DB463F58A}" authorId="{12E601D9-8CCE-B9FB-962C-2322234794DD}" status="resolved" created="2023-08-17T12:44:30.426">
    <ac:deMkLst xmlns:ac="http://schemas.microsoft.com/office/drawing/2013/main/command">
      <pc:docMk xmlns:pc="http://schemas.microsoft.com/office/powerpoint/2013/main/command"/>
      <pc:sldMk xmlns:pc="http://schemas.microsoft.com/office/powerpoint/2013/main/command" cId="3287447270" sldId="390"/>
      <ac:picMk id="3" creationId="{1CD30802-A810-3B0C-4A55-4DDC46754D66}"/>
    </ac:deMkLst>
    <p188:txBody>
      <a:bodyPr/>
      <a:lstStyle/>
      <a:p>
        <a:r>
          <a:rPr lang="nl-NL"/>
          <a:t>OP de tafel liggen stapeltjes kranten en folders waar ook brieven van instantie ongeopend tussen liggen. Er liggen verschillende adressenboekjes en papiertje met notities erop.</a:t>
        </a:r>
      </a:p>
    </p188:txBody>
  </p188:cm>
  <p188:cm id="{09E31119-9BA5-4267-8092-78FD7AF1BEEA}" authorId="{12E601D9-8CCE-B9FB-962C-2322234794DD}" status="resolved" created="2023-08-17T12:46:41.665">
    <ac:deMkLst xmlns:ac="http://schemas.microsoft.com/office/drawing/2013/main/command">
      <pc:docMk xmlns:pc="http://schemas.microsoft.com/office/powerpoint/2013/main/command"/>
      <pc:sldMk xmlns:pc="http://schemas.microsoft.com/office/powerpoint/2013/main/command" cId="3287447270" sldId="390"/>
      <ac:picMk id="3" creationId="{1CD30802-A810-3B0C-4A55-4DDC46754D66}"/>
    </ac:deMkLst>
    <p188:txBody>
      <a:bodyPr/>
      <a:lstStyle/>
      <a:p>
        <a:r>
          <a:rPr lang="nl-NL"/>
          <a:t>Er ligt op de aanrecht een stapeltje magnetronmaaltijden die opgebold zijn.</a:t>
        </a:r>
      </a:p>
    </p188:txBody>
  </p188:cm>
</p188:cmLst>
</file>

<file path=ppt/comments/modernComment_187_6CBA07EE.xml><?xml version="1.0" encoding="utf-8"?>
<p188:cmLst xmlns:a="http://schemas.openxmlformats.org/drawingml/2006/main" xmlns:r="http://schemas.openxmlformats.org/officeDocument/2006/relationships" xmlns:p188="http://schemas.microsoft.com/office/powerpoint/2018/8/main">
  <p188:cm id="{668EC0B1-4F06-4E8F-8B2B-F32A9BD9456E}" authorId="{7A0D03C6-6E6E-410D-7545-DCDD0AA97D61}" created="2023-08-03T11:27:00.800">
    <pc:sldMkLst xmlns:pc="http://schemas.microsoft.com/office/powerpoint/2013/main/command">
      <pc:docMk/>
      <pc:sldMk cId="1754592812" sldId="327"/>
    </pc:sldMkLst>
    <p188:txBody>
      <a:bodyPr/>
      <a:lstStyle/>
      <a:p>
        <a:r>
          <a:rPr lang="en-NL"/>
          <a:t>@Werkgroep: De andere signalen staan rechts van de pagina.</a:t>
        </a:r>
      </a:p>
    </p188:txBody>
  </p188:cm>
  <p188:cm id="{F09803EF-F29C-4D30-A440-80C380819F5B}" authorId="{12E601D9-8CCE-B9FB-962C-2322234794DD}" status="resolved" created="2023-08-16T14:32:47.880" complete="100000">
    <ac:txMkLst xmlns:ac="http://schemas.microsoft.com/office/drawing/2013/main/command">
      <pc:docMk xmlns:pc="http://schemas.microsoft.com/office/powerpoint/2013/main/command"/>
      <pc:sldMk xmlns:pc="http://schemas.microsoft.com/office/powerpoint/2013/main/command" cId="1824131054" sldId="391"/>
      <ac:spMk id="10" creationId="{38933973-CD63-F64B-250E-EA024E4D12A1}"/>
      <ac:txMk cp="62">
        <ac:context len="164" hash="1348330582"/>
      </ac:txMk>
    </ac:txMkLst>
    <p188:pos x="3736554" y="495759"/>
    <p188:replyLst/>
    <p188:txBody>
      <a:bodyPr/>
      <a:lstStyle/>
      <a:p>
        <a:r>
          <a:rPr lang="nl-NL"/>
          <a:t>Bank mag viezer er donker van kleur. ook moeten er wat meer spulletjes op de bank liggen. Poef mag van mij weg.</a:t>
        </a:r>
      </a:p>
    </p188:txBody>
  </p188:cm>
  <p188:cm id="{92C7E488-DC1E-433E-A4DB-0C2C67142557}" authorId="{12E601D9-8CCE-B9FB-962C-2322234794DD}" status="resolved" created="2023-08-17T13:15:52.923">
    <ac:deMkLst xmlns:ac="http://schemas.microsoft.com/office/drawing/2013/main/command">
      <pc:docMk xmlns:pc="http://schemas.microsoft.com/office/powerpoint/2013/main/command"/>
      <pc:sldMk xmlns:pc="http://schemas.microsoft.com/office/powerpoint/2013/main/command" cId="1824131054" sldId="391"/>
      <ac:picMk id="3" creationId="{95254964-CDC8-68E5-0F33-F9B713D24492}"/>
    </ac:deMkLst>
    <p188:txBody>
      <a:bodyPr/>
      <a:lstStyle/>
      <a:p>
        <a:r>
          <a:rPr lang="nl-NL"/>
          <a:t>In tekst van bierflesjes mag weg: drinkt hij nog wel is wat anders en ook wanneer was hij voor het laatst nuchter. Je kan je wel afvragen heb ik Ronald wel eens nuchter meegemaakt.
In tekst over post moet laatste zin zijn: Waarom heeft Ronald deze niet open gemaakt. Ze lagen er vorige week ook al.</a:t>
        </a:r>
      </a:p>
    </p188:txBody>
  </p188:cm>
  <p188:cm id="{F396F150-E2F6-43A3-9721-BA1F027820BC}" authorId="{12E601D9-8CCE-B9FB-962C-2322234794DD}" status="resolved" created="2023-09-06T14:06:47.347" complete="100000">
    <ac:txMkLst xmlns:ac="http://schemas.microsoft.com/office/drawing/2013/main/command">
      <pc:docMk xmlns:pc="http://schemas.microsoft.com/office/powerpoint/2013/main/command"/>
      <pc:sldMk xmlns:pc="http://schemas.microsoft.com/office/powerpoint/2013/main/command" cId="1824131054" sldId="391"/>
      <ac:spMk id="10" creationId="{38933973-CD63-F64B-250E-EA024E4D12A1}"/>
      <ac:txMk cp="62">
        <ac:context len="164" hash="1348330582"/>
      </ac:txMk>
    </ac:txMkLst>
    <p188:pos x="1955493" y="495759"/>
    <p188:txBody>
      <a:bodyPr/>
      <a:lstStyle/>
      <a:p>
        <a:r>
          <a:rPr lang="nl-NL"/>
          <a:t>Je vraagt je af of Ronald nog wel eens van de bank afkomt? En of hij misschien ook op de bank slaapt.</a:t>
        </a:r>
      </a:p>
    </p188:txBody>
  </p188:cm>
  <p188:cm id="{AE3F18CD-D5B8-490B-AC5D-29FD51612462}" authorId="{12E601D9-8CCE-B9FB-962C-2322234794DD}" status="resolved" created="2023-09-06T14:08:51.508" complete="100000">
    <ac:txMkLst xmlns:ac="http://schemas.microsoft.com/office/drawing/2013/main/command">
      <pc:docMk xmlns:pc="http://schemas.microsoft.com/office/powerpoint/2013/main/command"/>
      <pc:sldMk xmlns:pc="http://schemas.microsoft.com/office/powerpoint/2013/main/command" cId="1824131054" sldId="391"/>
      <ac:spMk id="14" creationId="{2DB3A150-E9DA-A040-58BC-921A5837E59B}"/>
      <ac:txMk cp="17">
        <ac:context len="123" hash="843188311"/>
      </ac:txMk>
    </ac:txMkLst>
    <p188:pos x="2616506" y="413132"/>
    <p188:txBody>
      <a:bodyPr/>
      <a:lstStyle/>
      <a:p>
        <a:r>
          <a:rPr lang="nl-NL"/>
          <a:t>Overdag zijn de gordijnen dicht zolang je bij Ronald komt. Hoe lang zou hij de gordijnen al dicht hebben?</a:t>
        </a:r>
      </a:p>
    </p188:txBody>
  </p188:cm>
</p188:cmLst>
</file>

<file path=ppt/comments/modernComment_189_253D432E.xml><?xml version="1.0" encoding="utf-8"?>
<p188:cmLst xmlns:a="http://schemas.openxmlformats.org/drawingml/2006/main" xmlns:r="http://schemas.openxmlformats.org/officeDocument/2006/relationships" xmlns:p188="http://schemas.microsoft.com/office/powerpoint/2018/8/main">
  <p188:cm id="{15850876-C80C-43A3-BA34-731C5DAAD818}" authorId="{12E601D9-8CCE-B9FB-962C-2322234794DD}" status="resolved" created="2023-08-16T14:47:34.573">
    <ac:txMkLst xmlns:ac="http://schemas.microsoft.com/office/drawing/2013/main/command">
      <pc:docMk xmlns:pc="http://schemas.microsoft.com/office/powerpoint/2013/main/command"/>
      <pc:sldMk xmlns:pc="http://schemas.microsoft.com/office/powerpoint/2013/main/command" cId="624771886" sldId="393"/>
      <ac:spMk id="11" creationId="{0455A0AC-03FB-A616-4742-7168B7555C3D}"/>
      <ac:txMk cp="240">
        <ac:context len="305" hash="124949351"/>
      </ac:txMk>
    </ac:txMkLst>
    <p188:txBody>
      <a:bodyPr/>
      <a:lstStyle/>
      <a:p>
        <a:r>
          <a:rPr lang="nl-NL"/>
          <a:t>Greetje is wel een s in de war. Greetje heeft heel veel spullen. Waar tegen in gaan? Als je iets zegt over de spullen?</a:t>
        </a:r>
      </a:p>
    </p188:txBody>
  </p188:cm>
</p188:cmLst>
</file>

<file path=ppt/comments/modernComment_18C_13FBDF35.xml><?xml version="1.0" encoding="utf-8"?>
<p188:cmLst xmlns:a="http://schemas.openxmlformats.org/drawingml/2006/main" xmlns:r="http://schemas.openxmlformats.org/officeDocument/2006/relationships" xmlns:p188="http://schemas.microsoft.com/office/powerpoint/2018/8/main">
  <p188:cm id="{A08CA331-E44D-4FAF-8A09-D4F6530EFA6A}" authorId="{7A0D03C6-6E6E-410D-7545-DCDD0AA97D61}" status="resolved" created="2023-08-04T08:52:36.405" complete="100000">
    <ac:deMkLst xmlns:ac="http://schemas.microsoft.com/office/drawing/2013/main/command">
      <pc:docMk xmlns:pc="http://schemas.microsoft.com/office/powerpoint/2013/main/command"/>
      <pc:sldMk xmlns:pc="http://schemas.microsoft.com/office/powerpoint/2013/main/command" cId="335273781" sldId="396"/>
      <ac:spMk id="9" creationId="{C8624288-FAC0-4C36-AB06-D99AEEF620AF}"/>
    </ac:deMkLst>
    <p188:replyLst>
      <p188:reply id="{86E69C38-4D31-451F-82E0-B85EB4E54C8B}" authorId="{12E601D9-8CCE-B9FB-962C-2322234794DD}" created="2023-08-17T13:58:17.082">
        <p188:txBody>
          <a:bodyPr/>
          <a:lstStyle/>
          <a:p>
            <a:r>
              <a:rPr lang="nl-NL"/>
              <a:t>Prima maar de adviezen moet wel eerst worden aangepast en aangevuld.</a:t>
            </a:r>
          </a:p>
        </p188:txBody>
      </p188:reply>
      <p188:reply id="{77F681B6-E558-4E26-9E5C-71D47EC814AA}" authorId="{7A0D03C6-6E6E-410D-7545-DCDD0AA97D61}" created="2023-08-22T15:28:16.529">
        <p188:txBody>
          <a:bodyPr/>
          <a:lstStyle/>
          <a:p>
            <a:r>
              <a:rPr lang="en-NL"/>
              <a:t>Adviezen zijn op basis van de comments en ons overleg aangepast en aangevuld. Graag jullie check of deze inhoudelijk nu helemaal kloppen en naar wens zijn.</a:t>
            </a:r>
          </a:p>
        </p188:txBody>
      </p188:reply>
    </p188:replyLst>
    <p188:txBody>
      <a:bodyPr/>
      <a:lstStyle/>
      <a:p>
        <a:r>
          <a:rPr lang="en-NL"/>
          <a:t>@Werkgroep: mijn idee is om de tips van de ervaren collega te bundelen in een PDF. Door op deze knop te klikken komen de deelnemers bij deze PDF uit. </a:t>
        </a:r>
      </a:p>
    </p188:txBody>
  </p188:cm>
  <p188:cm id="{9F0E6112-BFC1-4A36-9A83-1D2A04B99BC3}" authorId="{7A0D03C6-6E6E-410D-7545-DCDD0AA97D61}" status="resolved" created="2023-08-04T08:53:24.981">
    <pc:sldMkLst xmlns:pc="http://schemas.microsoft.com/office/powerpoint/2013/main/command">
      <pc:docMk/>
      <pc:sldMk cId="2077415268" sldId="350"/>
    </pc:sldMkLst>
    <p188:replyLst>
      <p188:reply id="{072D90FA-A10C-459B-BBF0-1C4CD974C9D9}" authorId="{12E601D9-8CCE-B9FB-962C-2322234794DD}" created="2023-08-17T13:57:53.534">
        <p188:txBody>
          <a:bodyPr/>
          <a:lstStyle/>
          <a:p>
            <a:r>
              <a:rPr lang="nl-NL"/>
              <a:t>Goed idee.</a:t>
            </a:r>
          </a:p>
        </p188:txBody>
      </p188:reply>
    </p188:replyLst>
    <p188:txBody>
      <a:bodyPr/>
      <a:lstStyle/>
      <a:p>
        <a:r>
          <a:rPr lang="en-NL"/>
          <a:t>@Werkgroep: Willen jullie op deze afsluitpagina doorverwijzen naar bepaald bronmateriaal? Het bejegeningsdocument bijvoorbeeld? </a:t>
        </a:r>
      </a:p>
    </p188:txBody>
  </p188:cm>
  <p188:cm id="{49E410D8-5368-42BA-8B6A-C2ABC704D83B}" authorId="{7A0D03C6-6E6E-410D-7545-DCDD0AA97D61}" status="resolved" created="2023-09-01T11:27:13.341" complete="100000">
    <ac:deMkLst xmlns:ac="http://schemas.microsoft.com/office/drawing/2013/main/command">
      <pc:docMk xmlns:pc="http://schemas.microsoft.com/office/powerpoint/2013/main/command"/>
      <pc:sldMk xmlns:pc="http://schemas.microsoft.com/office/powerpoint/2013/main/command" cId="335273781" sldId="396"/>
      <ac:spMk id="14" creationId="{908BB1D0-F0A0-4859-A0CB-8D92F20BBB8C}"/>
    </ac:deMkLst>
    <p188:replyLst>
      <p188:reply id="{75D3569F-776C-4256-9584-F4E287698F8C}" authorId="{12E601D9-8CCE-B9FB-962C-2322234794DD}" created="2023-09-06T14:41:10.915">
        <p188:txBody>
          <a:bodyPr/>
          <a:lstStyle/>
          <a:p>
            <a:r>
              <a:rPr lang="nl-NL"/>
              <a:t>aanvullende vragen.
Ga ik iets veranderen in wat ik verwacht van mijn organisatie?
Ervaar ik een gemis in de vaardigheden die ik nodig denk te hebben? Welke dan bijvoorbeeld?</a:t>
            </a:r>
          </a:p>
        </p188:txBody>
      </p188:reply>
    </p188:replyLst>
    <p188:txBody>
      <a:bodyPr/>
      <a:lstStyle/>
      <a:p>
        <a:r>
          <a:rPr lang="en-NL"/>
          <a:t>@Werkgroep: Hebben jullie nog goede ideeën voor reflectievragen die we hier kunnen stellen? </a:t>
        </a:r>
      </a:p>
    </p188:txBody>
  </p188:cm>
  <p188:cm id="{86A62F76-5126-4819-90B9-1C61AEC951AA}" authorId="{12E601D9-8CCE-B9FB-962C-2322234794DD}" status="resolved" created="2023-09-06T14:41:46.619" complete="100000">
    <ac:txMkLst xmlns:ac="http://schemas.microsoft.com/office/drawing/2013/main/command">
      <pc:docMk xmlns:pc="http://schemas.microsoft.com/office/powerpoint/2013/main/command"/>
      <pc:sldMk xmlns:pc="http://schemas.microsoft.com/office/powerpoint/2013/main/command" cId="335273781" sldId="396"/>
      <ac:spMk id="14" creationId="{908BB1D0-F0A0-4859-A0CB-8D92F20BBB8C}"/>
      <ac:txMk cp="156">
        <ac:context len="346" hash="273473393"/>
      </ac:txMk>
    </ac:txMkLst>
    <p188:pos x="2873566" y="954795"/>
    <p188:txBody>
      <a:bodyPr/>
      <a:lstStyle/>
      <a:p>
        <a:r>
          <a:rPr lang="nl-NL"/>
          <a:t>Bejegening of hoe ik om ga met ipv houding.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5B8A-9628-4716-A9B9-8FDAB88AAD7F}" type="datetimeFigureOut">
              <a:rPr lang="en-NL" smtClean="0"/>
              <a:t>08/09/2023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35B89-B207-444E-B3E6-F473363C9DF8}" type="slidenum">
              <a:rPr lang="en-NL" smtClean="0"/>
              <a:t>‹#›</a:t>
            </a:fld>
            <a:endParaRPr lang="en-NL"/>
          </a:p>
        </p:txBody>
      </p:sp>
    </p:spTree>
    <p:extLst>
      <p:ext uri="{BB962C8B-B14F-4D97-AF65-F5344CB8AC3E}">
        <p14:creationId xmlns:p14="http://schemas.microsoft.com/office/powerpoint/2010/main" val="165801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7</a:t>
            </a:fld>
            <a:endParaRPr lang="en-NL"/>
          </a:p>
        </p:txBody>
      </p:sp>
    </p:spTree>
    <p:extLst>
      <p:ext uri="{BB962C8B-B14F-4D97-AF65-F5344CB8AC3E}">
        <p14:creationId xmlns:p14="http://schemas.microsoft.com/office/powerpoint/2010/main" val="1561636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wat het belang is van het signaleren van meervoudige problematiek (zowel bij de intake, aanvang als tijdens het hulpverleningstraject).</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21</a:t>
            </a:fld>
            <a:endParaRPr lang="en-NL"/>
          </a:p>
        </p:txBody>
      </p:sp>
    </p:spTree>
    <p:extLst>
      <p:ext uri="{BB962C8B-B14F-4D97-AF65-F5344CB8AC3E}">
        <p14:creationId xmlns:p14="http://schemas.microsoft.com/office/powerpoint/2010/main" val="418635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indent="-171450">
              <a:buFont typeface="Arial" panose="020B0604020202020204" pitchFamily="34" charset="0"/>
              <a:buChar cha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wanneer een signaal gedeeld moet worden binnen de organisatie</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22</a:t>
            </a:fld>
            <a:endParaRPr lang="en-NL"/>
          </a:p>
        </p:txBody>
      </p:sp>
    </p:spTree>
    <p:extLst>
      <p:ext uri="{BB962C8B-B14F-4D97-AF65-F5344CB8AC3E}">
        <p14:creationId xmlns:p14="http://schemas.microsoft.com/office/powerpoint/2010/main" val="92490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indent="-285750">
              <a:buFont typeface="Arial" panose="020B0604020202020204" pitchFamily="34" charset="0"/>
              <a:buChar cha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wanneer een signaal gedeeld moet worden binnen de organisatie.</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23</a:t>
            </a:fld>
            <a:endParaRPr lang="en-NL"/>
          </a:p>
        </p:txBody>
      </p:sp>
    </p:spTree>
    <p:extLst>
      <p:ext uri="{BB962C8B-B14F-4D97-AF65-F5344CB8AC3E}">
        <p14:creationId xmlns:p14="http://schemas.microsoft.com/office/powerpoint/2010/main" val="16626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je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omgaat</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met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iemand</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die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somber</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is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en</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veel</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alcohol </a:t>
            </a:r>
            <a:r>
              <a:rPr lang="en-GB" sz="1800" err="1">
                <a:effectLst/>
                <a:latin typeface="Avenir LT Std 45 Book" panose="020B0502020203020204" pitchFamily="34" charset="0"/>
                <a:ea typeface="Times New Roman" panose="02020603050405020304" pitchFamily="18" charset="0"/>
                <a:cs typeface="Mongolian Baiti" panose="03000500000000000000" pitchFamily="66" charset="0"/>
              </a:rPr>
              <a:t>drinkt</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30</a:t>
            </a:fld>
            <a:endParaRPr lang="en-NL"/>
          </a:p>
        </p:txBody>
      </p:sp>
    </p:spTree>
    <p:extLst>
      <p:ext uri="{BB962C8B-B14F-4D97-AF65-F5344CB8AC3E}">
        <p14:creationId xmlns:p14="http://schemas.microsoft.com/office/powerpoint/2010/main" val="2284163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2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GB"/>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31</a:t>
            </a:fld>
            <a:endParaRPr lang="en-NL"/>
          </a:p>
        </p:txBody>
      </p:sp>
    </p:spTree>
    <p:extLst>
      <p:ext uri="{BB962C8B-B14F-4D97-AF65-F5344CB8AC3E}">
        <p14:creationId xmlns:p14="http://schemas.microsoft.com/office/powerpoint/2010/main" val="66959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2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32</a:t>
            </a:fld>
            <a:endParaRPr lang="en-NL"/>
          </a:p>
        </p:txBody>
      </p:sp>
    </p:spTree>
    <p:extLst>
      <p:ext uri="{BB962C8B-B14F-4D97-AF65-F5344CB8AC3E}">
        <p14:creationId xmlns:p14="http://schemas.microsoft.com/office/powerpoint/2010/main" val="1389032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36</a:t>
            </a:fld>
            <a:endParaRPr lang="en-NL"/>
          </a:p>
        </p:txBody>
      </p:sp>
    </p:spTree>
    <p:extLst>
      <p:ext uri="{BB962C8B-B14F-4D97-AF65-F5344CB8AC3E}">
        <p14:creationId xmlns:p14="http://schemas.microsoft.com/office/powerpoint/2010/main" val="17089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indent="-171450">
              <a:buFont typeface="Arial" panose="020B0604020202020204" pitchFamily="34" charset="0"/>
              <a:buChar char="•"/>
            </a:pPr>
            <a:r>
              <a:rPr lang="nl-NL"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a:t>
            </a:r>
            <a:r>
              <a:rPr lang="en-GB"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37</a:t>
            </a:fld>
            <a:endParaRPr lang="en-NL"/>
          </a:p>
        </p:txBody>
      </p:sp>
    </p:spTree>
    <p:extLst>
      <p:ext uri="{BB962C8B-B14F-4D97-AF65-F5344CB8AC3E}">
        <p14:creationId xmlns:p14="http://schemas.microsoft.com/office/powerpoint/2010/main" val="246272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indent="-171450">
              <a:buFont typeface="Arial" panose="020B0604020202020204" pitchFamily="34" charset="0"/>
              <a:buChar char="•"/>
            </a:pPr>
            <a:r>
              <a:rPr lang="nl-NL"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a:t>
            </a:r>
            <a:r>
              <a:rPr lang="en-GB"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38</a:t>
            </a:fld>
            <a:endParaRPr lang="en-NL"/>
          </a:p>
        </p:txBody>
      </p:sp>
    </p:spTree>
    <p:extLst>
      <p:ext uri="{BB962C8B-B14F-4D97-AF65-F5344CB8AC3E}">
        <p14:creationId xmlns:p14="http://schemas.microsoft.com/office/powerpoint/2010/main" val="162253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welke werkzaamheden onder zijn/haar bevoegd-/bekwaamheden vallen en welke erbuiten.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41</a:t>
            </a:fld>
            <a:endParaRPr lang="en-NL"/>
          </a:p>
        </p:txBody>
      </p:sp>
    </p:spTree>
    <p:extLst>
      <p:ext uri="{BB962C8B-B14F-4D97-AF65-F5344CB8AC3E}">
        <p14:creationId xmlns:p14="http://schemas.microsoft.com/office/powerpoint/2010/main" val="315992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benoemen wat hij/zij mag verwachten van de organisatie als het gaat om het verstrekken van informatie, voorafgaand aan het eerste cliëntbezoek.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10</a:t>
            </a:fld>
            <a:endParaRPr lang="en-NL"/>
          </a:p>
        </p:txBody>
      </p:sp>
    </p:spTree>
    <p:extLst>
      <p:ext uri="{BB962C8B-B14F-4D97-AF65-F5344CB8AC3E}">
        <p14:creationId xmlns:p14="http://schemas.microsoft.com/office/powerpoint/2010/main" val="2994946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wanneer een huishouden reguliere hulpverlening overstijgt en/of niet veilig is.</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43</a:t>
            </a:fld>
            <a:endParaRPr lang="en-NL"/>
          </a:p>
        </p:txBody>
      </p:sp>
    </p:spTree>
    <p:extLst>
      <p:ext uri="{BB962C8B-B14F-4D97-AF65-F5344CB8AC3E}">
        <p14:creationId xmlns:p14="http://schemas.microsoft.com/office/powerpoint/2010/main" val="47349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wanneer een huishouden reguliere hulpverlening overstijgt en/of niet veilig is.</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44</a:t>
            </a:fld>
            <a:endParaRPr lang="en-NL"/>
          </a:p>
        </p:txBody>
      </p:sp>
    </p:spTree>
    <p:extLst>
      <p:ext uri="{BB962C8B-B14F-4D97-AF65-F5344CB8AC3E}">
        <p14:creationId xmlns:p14="http://schemas.microsoft.com/office/powerpoint/2010/main" val="3824045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benoemen dat er een terugkoppeling van de organisatie plaatsvindt, nadat hij/zij een signaal heeft gedeeld.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51</a:t>
            </a:fld>
            <a:endParaRPr lang="en-NL"/>
          </a:p>
        </p:txBody>
      </p:sp>
    </p:spTree>
    <p:extLst>
      <p:ext uri="{BB962C8B-B14F-4D97-AF65-F5344CB8AC3E}">
        <p14:creationId xmlns:p14="http://schemas.microsoft.com/office/powerpoint/2010/main" val="188375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benoemen welke informatie hij/zij mag verwachten van een collega bij het (tijdelijk) overdragen van een cliënt.</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54</a:t>
            </a:fld>
            <a:endParaRPr lang="en-NL"/>
          </a:p>
        </p:txBody>
      </p:sp>
    </p:spTree>
    <p:extLst>
      <p:ext uri="{BB962C8B-B14F-4D97-AF65-F5344CB8AC3E}">
        <p14:creationId xmlns:p14="http://schemas.microsoft.com/office/powerpoint/2010/main" val="2644011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56</a:t>
            </a:fld>
            <a:endParaRPr lang="en-NL"/>
          </a:p>
        </p:txBody>
      </p:sp>
    </p:spTree>
    <p:extLst>
      <p:ext uri="{BB962C8B-B14F-4D97-AF65-F5344CB8AC3E}">
        <p14:creationId xmlns:p14="http://schemas.microsoft.com/office/powerpoint/2010/main" val="122689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57</a:t>
            </a:fld>
            <a:endParaRPr lang="en-NL"/>
          </a:p>
        </p:txBody>
      </p:sp>
    </p:spTree>
    <p:extLst>
      <p:ext uri="{BB962C8B-B14F-4D97-AF65-F5344CB8AC3E}">
        <p14:creationId xmlns:p14="http://schemas.microsoft.com/office/powerpoint/2010/main" val="245572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58</a:t>
            </a:fld>
            <a:endParaRPr lang="en-NL"/>
          </a:p>
        </p:txBody>
      </p:sp>
    </p:spTree>
    <p:extLst>
      <p:ext uri="{BB962C8B-B14F-4D97-AF65-F5344CB8AC3E}">
        <p14:creationId xmlns:p14="http://schemas.microsoft.com/office/powerpoint/2010/main" val="3151315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342900" lvl="0" indent="-342900">
              <a:lnSpc>
                <a:spcPct val="115000"/>
              </a:lnSpc>
              <a:spcAft>
                <a:spcPts val="1000"/>
              </a:spcAft>
              <a:buFont typeface="Arial" panose="020B0604020202020204" pitchFamily="34" charset="0"/>
              <a:buChar char="•"/>
            </a:pPr>
            <a:r>
              <a:rPr lang="nl-NL"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p:txBody>
      </p:sp>
      <p:sp>
        <p:nvSpPr>
          <p:cNvPr id="4" name="Slide Number Placeholder 3"/>
          <p:cNvSpPr>
            <a:spLocks noGrp="1"/>
          </p:cNvSpPr>
          <p:nvPr>
            <p:ph type="sldNum" sz="quarter" idx="5"/>
          </p:nvPr>
        </p:nvSpPr>
        <p:spPr/>
        <p:txBody>
          <a:bodyPr/>
          <a:lstStyle/>
          <a:p>
            <a:fld id="{5A835B89-B207-444E-B3E6-F473363C9DF8}" type="slidenum">
              <a:rPr lang="en-NL" smtClean="0"/>
              <a:t>60</a:t>
            </a:fld>
            <a:endParaRPr lang="en-NL"/>
          </a:p>
        </p:txBody>
      </p:sp>
    </p:spTree>
    <p:extLst>
      <p:ext uri="{BB962C8B-B14F-4D97-AF65-F5344CB8AC3E}">
        <p14:creationId xmlns:p14="http://schemas.microsoft.com/office/powerpoint/2010/main" val="158637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342900" lvl="0" indent="-342900">
              <a:lnSpc>
                <a:spcPct val="115000"/>
              </a:lnSpc>
              <a:spcAft>
                <a:spcPts val="1000"/>
              </a:spcAft>
              <a:buFont typeface="Arial" panose="020B0604020202020204" pitchFamily="34" charset="0"/>
              <a:buChar char="•"/>
            </a:pPr>
            <a:r>
              <a:rPr lang="nl-NL"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p:txBody>
      </p:sp>
      <p:sp>
        <p:nvSpPr>
          <p:cNvPr id="4" name="Slide Number Placeholder 3"/>
          <p:cNvSpPr>
            <a:spLocks noGrp="1"/>
          </p:cNvSpPr>
          <p:nvPr>
            <p:ph type="sldNum" sz="quarter" idx="5"/>
          </p:nvPr>
        </p:nvSpPr>
        <p:spPr/>
        <p:txBody>
          <a:bodyPr/>
          <a:lstStyle/>
          <a:p>
            <a:fld id="{5A835B89-B207-444E-B3E6-F473363C9DF8}" type="slidenum">
              <a:rPr lang="en-NL" smtClean="0"/>
              <a:t>61</a:t>
            </a:fld>
            <a:endParaRPr lang="en-NL"/>
          </a:p>
        </p:txBody>
      </p:sp>
    </p:spTree>
    <p:extLst>
      <p:ext uri="{BB962C8B-B14F-4D97-AF65-F5344CB8AC3E}">
        <p14:creationId xmlns:p14="http://schemas.microsoft.com/office/powerpoint/2010/main" val="3455178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342900" lvl="0" indent="-342900">
              <a:lnSpc>
                <a:spcPct val="115000"/>
              </a:lnSpc>
              <a:spcAft>
                <a:spcPts val="1000"/>
              </a:spcAft>
              <a:buFont typeface="Arial" panose="020B0604020202020204" pitchFamily="34" charset="0"/>
              <a:buChar char="•"/>
            </a:pPr>
            <a:r>
              <a:rPr lang="nl-NL" sz="1800">
                <a:solidFill>
                  <a:srgbClr val="FF0000"/>
                </a:solidFill>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p:txBody>
      </p:sp>
      <p:sp>
        <p:nvSpPr>
          <p:cNvPr id="4" name="Slide Number Placeholder 3"/>
          <p:cNvSpPr>
            <a:spLocks noGrp="1"/>
          </p:cNvSpPr>
          <p:nvPr>
            <p:ph type="sldNum" sz="quarter" idx="5"/>
          </p:nvPr>
        </p:nvSpPr>
        <p:spPr/>
        <p:txBody>
          <a:bodyPr/>
          <a:lstStyle/>
          <a:p>
            <a:fld id="{5A835B89-B207-444E-B3E6-F473363C9DF8}" type="slidenum">
              <a:rPr lang="en-NL" smtClean="0"/>
              <a:t>62</a:t>
            </a:fld>
            <a:endParaRPr lang="en-NL"/>
          </a:p>
        </p:txBody>
      </p:sp>
    </p:spTree>
    <p:extLst>
      <p:ext uri="{BB962C8B-B14F-4D97-AF65-F5344CB8AC3E}">
        <p14:creationId xmlns:p14="http://schemas.microsoft.com/office/powerpoint/2010/main" val="65572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Leerdoel: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13</a:t>
            </a:fld>
            <a:endParaRPr lang="en-NL"/>
          </a:p>
        </p:txBody>
      </p:sp>
    </p:spTree>
    <p:extLst>
      <p:ext uri="{BB962C8B-B14F-4D97-AF65-F5344CB8AC3E}">
        <p14:creationId xmlns:p14="http://schemas.microsoft.com/office/powerpoint/2010/main" val="4135601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64</a:t>
            </a:fld>
            <a:endParaRPr lang="en-NL"/>
          </a:p>
        </p:txBody>
      </p:sp>
    </p:spTree>
    <p:extLst>
      <p:ext uri="{BB962C8B-B14F-4D97-AF65-F5344CB8AC3E}">
        <p14:creationId xmlns:p14="http://schemas.microsoft.com/office/powerpoint/2010/main" val="3475904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(in algemene) zin uitleggen hoe een cliënt met meervoudige problematiek benaderd kan worden.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65</a:t>
            </a:fld>
            <a:endParaRPr lang="en-NL"/>
          </a:p>
        </p:txBody>
      </p:sp>
    </p:spTree>
    <p:extLst>
      <p:ext uri="{BB962C8B-B14F-4D97-AF65-F5344CB8AC3E}">
        <p14:creationId xmlns:p14="http://schemas.microsoft.com/office/powerpoint/2010/main" val="2101087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wanneer zijn/haar persoonlijke grens wordt overschreden.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waarom het belangrijk is om grenzen te stellen.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67</a:t>
            </a:fld>
            <a:endParaRPr lang="en-NL"/>
          </a:p>
        </p:txBody>
      </p:sp>
    </p:spTree>
    <p:extLst>
      <p:ext uri="{BB962C8B-B14F-4D97-AF65-F5344CB8AC3E}">
        <p14:creationId xmlns:p14="http://schemas.microsoft.com/office/powerpoint/2010/main" val="804794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68</a:t>
            </a:fld>
            <a:endParaRPr lang="en-NL"/>
          </a:p>
        </p:txBody>
      </p:sp>
    </p:spTree>
    <p:extLst>
      <p:ext uri="{BB962C8B-B14F-4D97-AF65-F5344CB8AC3E}">
        <p14:creationId xmlns:p14="http://schemas.microsoft.com/office/powerpoint/2010/main" val="244305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benoemen wat hij/zij mag verwachten van de organisatie als het gaat om het verstrekken van informatie, voorafgaand aan het eerste cliëntbezoek. </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pPr marL="171450" indent="-171450">
              <a:buFont typeface="Arial" panose="020B0604020202020204" pitchFamily="34" charset="0"/>
              <a:buChar char="•"/>
            </a:pP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72</a:t>
            </a:fld>
            <a:endParaRPr lang="en-NL"/>
          </a:p>
        </p:txBody>
      </p:sp>
    </p:spTree>
    <p:extLst>
      <p:ext uri="{BB962C8B-B14F-4D97-AF65-F5344CB8AC3E}">
        <p14:creationId xmlns:p14="http://schemas.microsoft.com/office/powerpoint/2010/main" val="38742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14</a:t>
            </a:fld>
            <a:endParaRPr lang="en-NL"/>
          </a:p>
        </p:txBody>
      </p:sp>
    </p:spTree>
    <p:extLst>
      <p:ext uri="{BB962C8B-B14F-4D97-AF65-F5344CB8AC3E}">
        <p14:creationId xmlns:p14="http://schemas.microsoft.com/office/powerpoint/2010/main" val="36721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indent="-285750">
              <a:buFont typeface="Arial" panose="020B0604020202020204" pitchFamily="34" charset="0"/>
              <a:buChar char="•"/>
            </a:pPr>
            <a:r>
              <a:rPr lang="nl-NL" sz="1200">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a:t>
            </a:r>
            <a:r>
              <a:rPr lang="en-GB" sz="1200">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15</a:t>
            </a:fld>
            <a:endParaRPr lang="en-NL"/>
          </a:p>
        </p:txBody>
      </p:sp>
    </p:spTree>
    <p:extLst>
      <p:ext uri="{BB962C8B-B14F-4D97-AF65-F5344CB8AC3E}">
        <p14:creationId xmlns:p14="http://schemas.microsoft.com/office/powerpoint/2010/main" val="316998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indent="-285750">
              <a:buFont typeface="Arial" panose="020B0604020202020204" pitchFamily="34" charset="0"/>
              <a:buChar cha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16</a:t>
            </a:fld>
            <a:endParaRPr lang="en-NL"/>
          </a:p>
        </p:txBody>
      </p:sp>
    </p:spTree>
    <p:extLst>
      <p:ext uri="{BB962C8B-B14F-4D97-AF65-F5344CB8AC3E}">
        <p14:creationId xmlns:p14="http://schemas.microsoft.com/office/powerpoint/2010/main" val="377261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indent="-285750">
              <a:buFont typeface="Arial" panose="020B0604020202020204" pitchFamily="34" charset="0"/>
              <a:buChar cha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signalen herkennen van meervoudige problematiek</a:t>
            </a:r>
            <a:r>
              <a:rPr lang="en-GB" sz="1800">
                <a:effectLst/>
                <a:latin typeface="Avenir LT Std 45 Book" panose="020B0502020203020204" pitchFamily="34" charset="0"/>
                <a:ea typeface="Times New Roman" panose="02020603050405020304" pitchFamily="18" charset="0"/>
                <a:cs typeface="Mongolian Baiti" panose="03000500000000000000" pitchFamily="66" charset="0"/>
              </a:rPr>
              <a:t>.</a:t>
            </a:r>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17</a:t>
            </a:fld>
            <a:endParaRPr lang="en-NL"/>
          </a:p>
        </p:txBody>
      </p:sp>
    </p:spTree>
    <p:extLst>
      <p:ext uri="{BB962C8B-B14F-4D97-AF65-F5344CB8AC3E}">
        <p14:creationId xmlns:p14="http://schemas.microsoft.com/office/powerpoint/2010/main" val="83225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18</a:t>
            </a:fld>
            <a:endParaRPr lang="en-NL"/>
          </a:p>
        </p:txBody>
      </p:sp>
    </p:spTree>
    <p:extLst>
      <p:ext uri="{BB962C8B-B14F-4D97-AF65-F5344CB8AC3E}">
        <p14:creationId xmlns:p14="http://schemas.microsoft.com/office/powerpoint/2010/main" val="371603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Leerdoel</a:t>
            </a:r>
            <a:r>
              <a:rPr lang="en-GB"/>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Avenir LT Std 45 Book" panose="020B0502020203020204" pitchFamily="34" charset="0"/>
                <a:ea typeface="Times New Roman" panose="02020603050405020304" pitchFamily="18" charset="0"/>
                <a:cs typeface="Mongolian Baiti" panose="03000500000000000000" pitchFamily="66" charset="0"/>
              </a:rPr>
              <a:t>kan uitleggen wat het belang is van het signaleren van meervoudige problematiek (zowel bij de intake, aanvang als tijdens het hulpverleningstraject).</a:t>
            </a:r>
            <a:endParaRPr lang="en-NL" sz="1800">
              <a:effectLst/>
              <a:latin typeface="Avenir LT Std 45 Book" panose="020B0502020203020204" pitchFamily="34" charset="0"/>
              <a:ea typeface="Times New Roman" panose="02020603050405020304" pitchFamily="18" charset="0"/>
              <a:cs typeface="Mongolian Baiti" panose="03000500000000000000" pitchFamily="66" charset="0"/>
            </a:endParaRPr>
          </a:p>
          <a:p>
            <a:endParaRPr lang="en-NL"/>
          </a:p>
        </p:txBody>
      </p:sp>
      <p:sp>
        <p:nvSpPr>
          <p:cNvPr id="4" name="Slide Number Placeholder 3"/>
          <p:cNvSpPr>
            <a:spLocks noGrp="1"/>
          </p:cNvSpPr>
          <p:nvPr>
            <p:ph type="sldNum" sz="quarter" idx="5"/>
          </p:nvPr>
        </p:nvSpPr>
        <p:spPr/>
        <p:txBody>
          <a:bodyPr/>
          <a:lstStyle/>
          <a:p>
            <a:fld id="{5A835B89-B207-444E-B3E6-F473363C9DF8}" type="slidenum">
              <a:rPr lang="en-NL" smtClean="0"/>
              <a:t>20</a:t>
            </a:fld>
            <a:endParaRPr lang="en-NL"/>
          </a:p>
        </p:txBody>
      </p:sp>
    </p:spTree>
    <p:extLst>
      <p:ext uri="{BB962C8B-B14F-4D97-AF65-F5344CB8AC3E}">
        <p14:creationId xmlns:p14="http://schemas.microsoft.com/office/powerpoint/2010/main" val="180307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44B8-9614-8CAB-EA92-7244911BD7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7DF8CCA8-040F-78CB-00AE-CE9D5D637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ECCEEE90-83FB-D053-388A-B805490975BF}"/>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8428C507-CF28-BC8A-4FF7-7AE150FD50D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38A17E-73D1-6A44-FC95-32BEFB7EBFFE}"/>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140506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F4DE-9429-74F0-BA7B-0EB9D9635D7A}"/>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0799595B-22E4-8F6F-6501-91A9403F8F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B688ADF0-52D9-BC35-9FE9-A8AAE7DF14C5}"/>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42236CBF-41D7-D087-7C51-0166772B011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6AD0115-4A05-F68C-4955-2904B4F87239}"/>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83679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EA072-AC64-3EC6-274B-A38B3CE9A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05627943-3F2C-1630-2E1A-F34AB4007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1894483D-4194-E9AF-D3F2-DC8EFE877BE7}"/>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41870A99-54F6-C12A-64AE-CDA2211F367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19BCA5B-559B-E287-96FB-DC739042F4EE}"/>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141483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5F51-54FC-D2E1-F273-4682348E0BF3}"/>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72E2AC14-9308-3E3C-D4FB-779CD4244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51A61B0-D6D5-5DA1-85F0-866608B793AE}"/>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1B2F8CDE-48EF-532D-F862-FD9DD68EB00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1A94EBD-E5EB-3094-6CF9-243CFB371198}"/>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103495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A2D4-7AE4-2383-F43C-9572F49BD3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4D78F6FF-1911-EA8F-BDC2-13E0BA448F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C0FF3-80D5-BA2A-299F-CA07D1BD4243}"/>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071CF690-EDF3-6CC6-DFAD-2813ACC0E42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C8B8DE0-0914-E74C-81F9-FD6CB59B44C6}"/>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227619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5EF9-E9A1-C05B-2E66-EC806CFF919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B14CB74-1321-DE67-FA51-FACDE1EAB0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F20EACDA-FBAC-C9CE-9B4F-08236C961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8094B79E-62B9-81BD-5AFF-1C8F7415C9F7}"/>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6" name="Footer Placeholder 5">
            <a:extLst>
              <a:ext uri="{FF2B5EF4-FFF2-40B4-BE49-F238E27FC236}">
                <a16:creationId xmlns:a16="http://schemas.microsoft.com/office/drawing/2014/main" id="{EAAB2387-1586-590D-E883-35C11346FB7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D5C2E10-0405-0EC1-271A-A2D47CCBC322}"/>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310049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6912-C7C1-2D11-AE31-1627CBD4621A}"/>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A80790F7-49D7-AD8E-A607-D68EEF676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BAFD1-6984-19F1-2B59-1A58439264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5C21B5F-DF32-07FA-0CE1-5EF9685DF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3F0A2A-9E34-22D1-5B14-1D7E08274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F019981B-2E84-909D-27FD-A5BEEB3A9B3B}"/>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8" name="Footer Placeholder 7">
            <a:extLst>
              <a:ext uri="{FF2B5EF4-FFF2-40B4-BE49-F238E27FC236}">
                <a16:creationId xmlns:a16="http://schemas.microsoft.com/office/drawing/2014/main" id="{E3EAD39F-884A-9898-585E-A1455F6C2B09}"/>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E75969D3-571B-670A-4E37-B259C9B746B0}"/>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332891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A521-35EA-77CF-EFF2-07FC591D5FD1}"/>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582097FE-C99F-849D-F6FA-6A0C607C5FC3}"/>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4" name="Footer Placeholder 3">
            <a:extLst>
              <a:ext uri="{FF2B5EF4-FFF2-40B4-BE49-F238E27FC236}">
                <a16:creationId xmlns:a16="http://schemas.microsoft.com/office/drawing/2014/main" id="{D708ADFB-8B63-8856-C825-D5889B83BCC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0E3327F-D994-D6E4-BA9E-95D21F0404AE}"/>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254838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D79CA4-B5E1-EF32-855B-537FEF21F11A}"/>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3" name="Footer Placeholder 2">
            <a:extLst>
              <a:ext uri="{FF2B5EF4-FFF2-40B4-BE49-F238E27FC236}">
                <a16:creationId xmlns:a16="http://schemas.microsoft.com/office/drawing/2014/main" id="{929588ED-9014-4D8B-794B-B99D3B036CE6}"/>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C1DCEEE-D86F-A574-71F0-0586AAC39D83}"/>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206938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B940-6B54-3C81-412F-DF191C739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79B5B524-EFC5-6221-67CB-51FCC8929D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4DB9015D-5C67-DFD0-391B-1F3EC9731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52842-E124-E24F-13F9-BD4D884E48F5}"/>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6" name="Footer Placeholder 5">
            <a:extLst>
              <a:ext uri="{FF2B5EF4-FFF2-40B4-BE49-F238E27FC236}">
                <a16:creationId xmlns:a16="http://schemas.microsoft.com/office/drawing/2014/main" id="{69B62960-E030-C24D-0E0B-CDE5196CED7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6D74F2D-D3FD-2E37-28DA-FD665BF911DE}"/>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203728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CB83-8A42-C930-CFFD-43733B379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9A51DFEC-C1EF-84B5-B7AE-0D737AB77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38DDFC71-F44B-7E3A-DF09-72A6F0CBF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22236-A735-ACD3-EEA9-9EFA576FBCF7}"/>
              </a:ext>
            </a:extLst>
          </p:cNvPr>
          <p:cNvSpPr>
            <a:spLocks noGrp="1"/>
          </p:cNvSpPr>
          <p:nvPr>
            <p:ph type="dt" sz="half" idx="10"/>
          </p:nvPr>
        </p:nvSpPr>
        <p:spPr/>
        <p:txBody>
          <a:bodyPr/>
          <a:lstStyle/>
          <a:p>
            <a:fld id="{0643561B-4961-47C1-B60E-758BF21D404E}" type="datetimeFigureOut">
              <a:rPr lang="en-NL" smtClean="0"/>
              <a:t>08/09/2023</a:t>
            </a:fld>
            <a:endParaRPr lang="en-NL"/>
          </a:p>
        </p:txBody>
      </p:sp>
      <p:sp>
        <p:nvSpPr>
          <p:cNvPr id="6" name="Footer Placeholder 5">
            <a:extLst>
              <a:ext uri="{FF2B5EF4-FFF2-40B4-BE49-F238E27FC236}">
                <a16:creationId xmlns:a16="http://schemas.microsoft.com/office/drawing/2014/main" id="{B14F8469-B1C2-808D-AF18-E96AC6739E6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172F9BD-CC7F-B207-052F-14B0934F3C9D}"/>
              </a:ext>
            </a:extLst>
          </p:cNvPr>
          <p:cNvSpPr>
            <a:spLocks noGrp="1"/>
          </p:cNvSpPr>
          <p:nvPr>
            <p:ph type="sldNum" sz="quarter" idx="12"/>
          </p:nvPr>
        </p:nvSpPr>
        <p:spPr/>
        <p:txBody>
          <a:bodyPr/>
          <a:lstStyle/>
          <a:p>
            <a:fld id="{C990262E-EEE7-4974-8306-8F3C1F07FAF3}" type="slidenum">
              <a:rPr lang="en-NL" smtClean="0"/>
              <a:t>‹#›</a:t>
            </a:fld>
            <a:endParaRPr lang="en-NL"/>
          </a:p>
        </p:txBody>
      </p:sp>
    </p:spTree>
    <p:extLst>
      <p:ext uri="{BB962C8B-B14F-4D97-AF65-F5344CB8AC3E}">
        <p14:creationId xmlns:p14="http://schemas.microsoft.com/office/powerpoint/2010/main" val="2710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1C139-59B4-2A60-DEC7-2B4EE7F1FF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FFD0FBA1-72D9-C3F1-FDED-3A8ED5617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B564264B-410C-40E7-F520-626D808CAD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3561B-4961-47C1-B60E-758BF21D404E}" type="datetimeFigureOut">
              <a:rPr lang="en-NL" smtClean="0"/>
              <a:t>08/09/2023</a:t>
            </a:fld>
            <a:endParaRPr lang="en-NL"/>
          </a:p>
        </p:txBody>
      </p:sp>
      <p:sp>
        <p:nvSpPr>
          <p:cNvPr id="5" name="Footer Placeholder 4">
            <a:extLst>
              <a:ext uri="{FF2B5EF4-FFF2-40B4-BE49-F238E27FC236}">
                <a16:creationId xmlns:a16="http://schemas.microsoft.com/office/drawing/2014/main" id="{031967EE-A502-D0A1-7E4B-36C41329F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EAEA8D9-F656-EC93-EB57-C427E4064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0262E-EEE7-4974-8306-8F3C1F07FAF3}" type="slidenum">
              <a:rPr lang="en-NL" smtClean="0"/>
              <a:t>‹#›</a:t>
            </a:fld>
            <a:endParaRPr lang="en-NL"/>
          </a:p>
        </p:txBody>
      </p:sp>
    </p:spTree>
    <p:extLst>
      <p:ext uri="{BB962C8B-B14F-4D97-AF65-F5344CB8AC3E}">
        <p14:creationId xmlns:p14="http://schemas.microsoft.com/office/powerpoint/2010/main" val="1621356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0_C8FC1F7A.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7_11ABE6F6.xm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9_57B10B1A.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4E_5F587B00.xml"/><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70_427BF6AF.xml"/><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B_B26CF673.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86_C3F276E6.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D_EA78DC2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microsoft.com/office/2018/10/relationships/comments" Target="../comments/modernComment_124_7549D4BD.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6_BF9DD87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1E_41227C99.xml"/><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35_818DE3D7.xml"/><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13.png"/><Relationship Id="rId4" Type="http://schemas.openxmlformats.org/officeDocument/2006/relationships/image" Target="../media/image39.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21_3C8C524F.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18/10/relationships/comments" Target="../comments/modernComment_11F_FF02CC.xm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microsoft.com/office/2018/10/relationships/comments" Target="../comments/modernComment_126_DE857E6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22_3F76C29C.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7.png"/><Relationship Id="rId2" Type="http://schemas.microsoft.com/office/2018/10/relationships/comments" Target="../comments/modernComment_138_8D8434CA.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13F_2A84237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microsoft.com/office/2018/10/relationships/comments" Target="../comments/modernComment_12F_D7D17B3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41_EFE4B67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42_6AB46D20.xml"/><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171_86F278B.xm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13.png"/><Relationship Id="rId4" Type="http://schemas.openxmlformats.org/officeDocument/2006/relationships/image" Target="../media/image53.pn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microsoft.com/office/2018/10/relationships/comments" Target="../comments/modernComment_172_D50337E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microsoft.com/office/2018/10/relationships/comments" Target="../comments/modernComment_17B_AAC432D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microsoft.com/office/2018/10/relationships/comments" Target="../comments/modernComment_17C_AF4B596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45_6AAE2906.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47_6894F62C.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87_6CBA07EE.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8/10/relationships/comments" Target="../comments/modernComment_153_E5B8988C.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microsoft.com/office/2018/10/relationships/comments" Target="../comments/modernComment_111_8A0E950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49_7ACB9D5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1.png"/><Relationship Id="rId7" Type="http://schemas.openxmlformats.org/officeDocument/2006/relationships/image" Target="../media/image44.png"/><Relationship Id="rId2" Type="http://schemas.microsoft.com/office/2018/10/relationships/comments" Target="../comments/modernComment_14B_9DC4FB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4C_84FFBCE8.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8/10/relationships/comments" Target="../comments/modernComment_174_DDF10CE6.xml"/><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7.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png"/><Relationship Id="rId2" Type="http://schemas.microsoft.com/office/2018/10/relationships/comments" Target="../comments/modernComment_112_C02D537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1.png"/><Relationship Id="rId2" Type="http://schemas.microsoft.com/office/2018/10/relationships/comments" Target="../comments/modernComment_144_FEEB731C.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189_253D432E.xml"/><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13C_A76D47BC.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57_7A96854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158_46B4262F.xml"/><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8.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3.png"/><Relationship Id="rId2" Type="http://schemas.microsoft.com/office/2018/10/relationships/comments" Target="../comments/modernComment_113_5E3E0B6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microsoft.com/office/2018/10/relationships/comments" Target="../comments/modernComment_15A_A87FAE31.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microsoft.com/office/2018/10/relationships/comments" Target="../comments/modernComment_164_46714AFB.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65_E0E8E809.xml"/><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18/10/relationships/comments" Target="../comments/modernComment_184_DFE1EE79.xml"/><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73.png"/><Relationship Id="rId9"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8/10/relationships/comments" Target="../comments/modernComment_167_6E2DA1C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microsoft.com/office/2018/10/relationships/comments" Target="../comments/modernComment_16A_833C93.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6.png"/><Relationship Id="rId7" Type="http://schemas.openxmlformats.org/officeDocument/2006/relationships/image" Target="../media/image54.png"/><Relationship Id="rId2" Type="http://schemas.microsoft.com/office/2018/10/relationships/comments" Target="../comments/modernComment_161_DDEC2FF9.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13.png"/><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78_5442F238.xm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6D_D7C408E6.xml"/><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6.png"/><Relationship Id="rId9"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8/10/relationships/comments" Target="../comments/modernComment_162_8EC5964B.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9.png"/><Relationship Id="rId7" Type="http://schemas.openxmlformats.org/officeDocument/2006/relationships/image" Target="../media/image7.png"/><Relationship Id="rId2" Type="http://schemas.microsoft.com/office/2018/10/relationships/comments" Target="../comments/modernComment_15D_CB0CAB3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8/10/relationships/comments" Target="../comments/modernComment_18C_13FBDF3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image" Target="../media/image7.png"/><Relationship Id="rId2" Type="http://schemas.microsoft.com/office/2018/10/relationships/comments" Target="../comments/modernComment_131_7EEA5D7C.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5EEFD-6C8B-4142-AF7A-5ECFBD913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47"/>
            <a:ext cx="12191999" cy="6854652"/>
          </a:xfrm>
          <a:prstGeom prst="rect">
            <a:avLst/>
          </a:prstGeom>
        </p:spPr>
      </p:pic>
    </p:spTree>
    <p:extLst>
      <p:ext uri="{BB962C8B-B14F-4D97-AF65-F5344CB8AC3E}">
        <p14:creationId xmlns:p14="http://schemas.microsoft.com/office/powerpoint/2010/main" val="3371966330"/>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71DE0-A350-49D9-994B-B91E1253C6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10" name="Picture 9">
            <a:extLst>
              <a:ext uri="{FF2B5EF4-FFF2-40B4-BE49-F238E27FC236}">
                <a16:creationId xmlns:a16="http://schemas.microsoft.com/office/drawing/2014/main" id="{1FEE660A-D130-7240-BE68-47F871222E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6737" y="1571298"/>
            <a:ext cx="314325" cy="419100"/>
          </a:xfrm>
          <a:prstGeom prst="rect">
            <a:avLst/>
          </a:prstGeom>
        </p:spPr>
      </p:pic>
      <p:sp>
        <p:nvSpPr>
          <p:cNvPr id="12" name="Rectangle 11">
            <a:extLst>
              <a:ext uri="{FF2B5EF4-FFF2-40B4-BE49-F238E27FC236}">
                <a16:creationId xmlns:a16="http://schemas.microsoft.com/office/drawing/2014/main" id="{F9F399A5-B415-D3AB-5F37-E829926225BE}"/>
              </a:ext>
            </a:extLst>
          </p:cNvPr>
          <p:cNvSpPr/>
          <p:nvPr/>
        </p:nvSpPr>
        <p:spPr>
          <a:xfrm>
            <a:off x="610218" y="833103"/>
            <a:ext cx="3168494" cy="995697"/>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BA8C363C-67B8-5E9B-8D11-58BB193669C6}"/>
              </a:ext>
            </a:extLst>
          </p:cNvPr>
          <p:cNvSpPr txBox="1"/>
          <p:nvPr/>
        </p:nvSpPr>
        <p:spPr>
          <a:xfrm>
            <a:off x="720514" y="906642"/>
            <a:ext cx="2947903" cy="773289"/>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Van de zorgcoördinator ontvang je aanvullende informatie over mevrouw.</a:t>
            </a:r>
          </a:p>
          <a:p>
            <a:pPr>
              <a:lnSpc>
                <a:spcPts val="1800"/>
              </a:lnSpc>
            </a:pPr>
            <a:r>
              <a:rPr lang="nl-NL" sz="1200" dirty="0">
                <a:solidFill>
                  <a:srgbClr val="17212D"/>
                </a:solidFill>
                <a:latin typeface="Douglas-Calgury Block" panose="00000500000000000000" pitchFamily="50" charset="0"/>
                <a:ea typeface="Inter" panose="02000503000000020004" pitchFamily="2" charset="0"/>
              </a:rPr>
              <a:t>Lees en LUISTER naar haar verhaal.</a:t>
            </a:r>
          </a:p>
        </p:txBody>
      </p:sp>
      <p:pic>
        <p:nvPicPr>
          <p:cNvPr id="14" name="Picture 13">
            <a:extLst>
              <a:ext uri="{FF2B5EF4-FFF2-40B4-BE49-F238E27FC236}">
                <a16:creationId xmlns:a16="http://schemas.microsoft.com/office/drawing/2014/main" id="{E483262E-D4D0-ABD8-E2A7-CFA785228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2" name="Picture 1" descr="A white text on an orange background&#10;&#10;Description automatically generated">
            <a:extLst>
              <a:ext uri="{FF2B5EF4-FFF2-40B4-BE49-F238E27FC236}">
                <a16:creationId xmlns:a16="http://schemas.microsoft.com/office/drawing/2014/main" id="{70DD5282-B0E2-F0F6-7E7E-3A1D99079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4850" y="5423767"/>
            <a:ext cx="1476375" cy="476250"/>
          </a:xfrm>
          <a:prstGeom prst="rect">
            <a:avLst/>
          </a:prstGeom>
        </p:spPr>
      </p:pic>
      <p:pic>
        <p:nvPicPr>
          <p:cNvPr id="5" name="Picture 4" descr="A black and white logo&#10;&#10;Description automatically generated">
            <a:extLst>
              <a:ext uri="{FF2B5EF4-FFF2-40B4-BE49-F238E27FC236}">
                <a16:creationId xmlns:a16="http://schemas.microsoft.com/office/drawing/2014/main" id="{73C4C052-4464-1F18-F213-D0916283B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855" y="1460763"/>
            <a:ext cx="675000" cy="900000"/>
          </a:xfrm>
          <a:prstGeom prst="rect">
            <a:avLst/>
          </a:prstGeom>
        </p:spPr>
      </p:pic>
      <p:sp>
        <p:nvSpPr>
          <p:cNvPr id="6" name="Rectangle 5">
            <a:extLst>
              <a:ext uri="{FF2B5EF4-FFF2-40B4-BE49-F238E27FC236}">
                <a16:creationId xmlns:a16="http://schemas.microsoft.com/office/drawing/2014/main" id="{4996C1ED-AEAB-DE56-6077-2A3F1539D5B0}"/>
              </a:ext>
            </a:extLst>
          </p:cNvPr>
          <p:cNvSpPr/>
          <p:nvPr/>
        </p:nvSpPr>
        <p:spPr>
          <a:xfrm>
            <a:off x="7455406" y="1524762"/>
            <a:ext cx="3386592" cy="13774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200" b="1" dirty="0">
                <a:solidFill>
                  <a:srgbClr val="00365E"/>
                </a:solidFill>
                <a:latin typeface="Inter" panose="02000503000000020004" pitchFamily="2" charset="0"/>
                <a:ea typeface="Inter" panose="02000503000000020004" pitchFamily="2" charset="0"/>
              </a:rPr>
              <a:t>Lizzy	</a:t>
            </a:r>
            <a:r>
              <a:rPr lang="en-GB" sz="1200" b="1" dirty="0">
                <a:solidFill>
                  <a:srgbClr val="BFBFBF"/>
                </a:solidFill>
                <a:latin typeface="Inter" panose="02000503000000020004" pitchFamily="2" charset="0"/>
                <a:ea typeface="Inter" panose="02000503000000020004" pitchFamily="2" charset="0"/>
              </a:rPr>
              <a:t>                      		 </a:t>
            </a:r>
            <a:r>
              <a:rPr lang="en-GB" sz="900" b="1" dirty="0">
                <a:solidFill>
                  <a:srgbClr val="BFBFBF"/>
                </a:solidFill>
                <a:latin typeface="Inter" panose="02000503000000020004" pitchFamily="2" charset="0"/>
                <a:ea typeface="Inter" panose="02000503000000020004" pitchFamily="2" charset="0"/>
              </a:rPr>
              <a:t>08:30</a:t>
            </a:r>
          </a:p>
          <a:p>
            <a:r>
              <a:rPr lang="nl-NL" sz="1100" dirty="0">
                <a:solidFill>
                  <a:srgbClr val="1A1A1A"/>
                </a:solidFill>
                <a:latin typeface="Inter" panose="02000503000000020004" pitchFamily="2" charset="0"/>
                <a:ea typeface="Inter" panose="02000503000000020004" pitchFamily="2" charset="0"/>
              </a:rPr>
              <a:t>Mevrouw is 60 jaar. Ze woont samen met haar twee katten in de Vogelwijk in Amsterdam Noord. Ze heeft een zoon en dochter die allebei buiten de stad wonen. Er is weinig contact met hen. </a:t>
            </a:r>
            <a:endParaRPr lang="en-NL" sz="1200" b="1" dirty="0">
              <a:solidFill>
                <a:srgbClr val="00365E"/>
              </a:solidFill>
              <a:latin typeface="Inter" panose="02000503000000020004" pitchFamily="2" charset="0"/>
              <a:ea typeface="Inter" panose="02000503000000020004" pitchFamily="2" charset="0"/>
            </a:endParaRPr>
          </a:p>
        </p:txBody>
      </p:sp>
      <p:sp>
        <p:nvSpPr>
          <p:cNvPr id="9" name="Rectangle 8">
            <a:extLst>
              <a:ext uri="{FF2B5EF4-FFF2-40B4-BE49-F238E27FC236}">
                <a16:creationId xmlns:a16="http://schemas.microsoft.com/office/drawing/2014/main" id="{8F773AE1-4198-0D68-9FE4-F4EA5F40C78A}"/>
              </a:ext>
            </a:extLst>
          </p:cNvPr>
          <p:cNvSpPr/>
          <p:nvPr/>
        </p:nvSpPr>
        <p:spPr>
          <a:xfrm>
            <a:off x="7455406" y="3040550"/>
            <a:ext cx="3386592" cy="1191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200" b="1" dirty="0">
                <a:solidFill>
                  <a:srgbClr val="00365E"/>
                </a:solidFill>
                <a:latin typeface="Inter" panose="02000503000000020004" pitchFamily="2" charset="0"/>
                <a:ea typeface="Inter" panose="02000503000000020004" pitchFamily="2" charset="0"/>
              </a:rPr>
              <a:t>Lizzy	</a:t>
            </a:r>
            <a:r>
              <a:rPr lang="en-GB" sz="1200" b="1" dirty="0">
                <a:solidFill>
                  <a:srgbClr val="BFBFBF"/>
                </a:solidFill>
                <a:latin typeface="Inter" panose="02000503000000020004" pitchFamily="2" charset="0"/>
                <a:ea typeface="Inter" panose="02000503000000020004" pitchFamily="2" charset="0"/>
              </a:rPr>
              <a:t>                      		 </a:t>
            </a:r>
            <a:r>
              <a:rPr lang="en-GB" sz="900" b="1" dirty="0">
                <a:solidFill>
                  <a:srgbClr val="BFBFBF"/>
                </a:solidFill>
                <a:latin typeface="Inter" panose="02000503000000020004" pitchFamily="2" charset="0"/>
                <a:ea typeface="Inter" panose="02000503000000020004" pitchFamily="2" charset="0"/>
              </a:rPr>
              <a:t>08:30</a:t>
            </a:r>
          </a:p>
          <a:p>
            <a:r>
              <a:rPr lang="nl-NL" sz="1100" dirty="0">
                <a:solidFill>
                  <a:srgbClr val="1A1A1A"/>
                </a:solidFill>
                <a:latin typeface="Inter" panose="02000503000000020004" pitchFamily="2" charset="0"/>
                <a:ea typeface="Inter" panose="02000503000000020004" pitchFamily="2" charset="0"/>
              </a:rPr>
              <a:t>Mevrouw heeft veel contact met haar buurman Aad. Aad helpt af en toe met de administratie. Verder is vanuit het intakegesprek opgemerkt dat mevrouw vergeetachtig is. </a:t>
            </a:r>
          </a:p>
        </p:txBody>
      </p:sp>
      <p:pic>
        <p:nvPicPr>
          <p:cNvPr id="15" name="Picture 14" descr="A black and white logo&#10;&#10;Description automatically generated">
            <a:extLst>
              <a:ext uri="{FF2B5EF4-FFF2-40B4-BE49-F238E27FC236}">
                <a16:creationId xmlns:a16="http://schemas.microsoft.com/office/drawing/2014/main" id="{DBC20586-7CC2-8829-819D-03E3050C5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855" y="2980501"/>
            <a:ext cx="675000" cy="900000"/>
          </a:xfrm>
          <a:prstGeom prst="rect">
            <a:avLst/>
          </a:prstGeom>
        </p:spPr>
      </p:pic>
    </p:spTree>
    <p:extLst>
      <p:ext uri="{BB962C8B-B14F-4D97-AF65-F5344CB8AC3E}">
        <p14:creationId xmlns:p14="http://schemas.microsoft.com/office/powerpoint/2010/main" val="29647845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building with a wheelchair and two doors&#10;&#10;Description automatically generated">
            <a:extLst>
              <a:ext uri="{FF2B5EF4-FFF2-40B4-BE49-F238E27FC236}">
                <a16:creationId xmlns:a16="http://schemas.microsoft.com/office/drawing/2014/main" id="{A06A39EB-23C6-A4CE-6667-245108F71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6" name="Rectangle 5">
            <a:extLst>
              <a:ext uri="{FF2B5EF4-FFF2-40B4-BE49-F238E27FC236}">
                <a16:creationId xmlns:a16="http://schemas.microsoft.com/office/drawing/2014/main" id="{2C57C63F-3547-BFC2-78F2-92FEE24C542B}"/>
              </a:ext>
            </a:extLst>
          </p:cNvPr>
          <p:cNvSpPr/>
          <p:nvPr/>
        </p:nvSpPr>
        <p:spPr>
          <a:xfrm>
            <a:off x="618646" y="839199"/>
            <a:ext cx="1505429" cy="663465"/>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8A5520DD-F93C-8BEB-CE7D-5E58293808EC}"/>
              </a:ext>
            </a:extLst>
          </p:cNvPr>
          <p:cNvSpPr txBox="1"/>
          <p:nvPr/>
        </p:nvSpPr>
        <p:spPr>
          <a:xfrm>
            <a:off x="763803" y="1032432"/>
            <a:ext cx="1215115"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bel.</a:t>
            </a:r>
          </a:p>
        </p:txBody>
      </p:sp>
      <p:pic>
        <p:nvPicPr>
          <p:cNvPr id="9" name="Picture 8">
            <a:extLst>
              <a:ext uri="{FF2B5EF4-FFF2-40B4-BE49-F238E27FC236}">
                <a16:creationId xmlns:a16="http://schemas.microsoft.com/office/drawing/2014/main" id="{2ADA3892-92BE-8968-591C-A83B62DE1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310137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door&#10;&#10;Description automatically generated">
            <a:extLst>
              <a:ext uri="{FF2B5EF4-FFF2-40B4-BE49-F238E27FC236}">
                <a16:creationId xmlns:a16="http://schemas.microsoft.com/office/drawing/2014/main" id="{9B67B48B-223C-4E8A-D1AB-24922FCA6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725"/>
            <a:ext cx="12192000" cy="6854653"/>
          </a:xfrm>
          <a:prstGeom prst="rect">
            <a:avLst/>
          </a:prstGeom>
        </p:spPr>
      </p:pic>
      <p:sp>
        <p:nvSpPr>
          <p:cNvPr id="4" name="Rectangle 3">
            <a:extLst>
              <a:ext uri="{FF2B5EF4-FFF2-40B4-BE49-F238E27FC236}">
                <a16:creationId xmlns:a16="http://schemas.microsoft.com/office/drawing/2014/main" id="{10131747-141E-4B0D-D133-6C8B18D0391E}"/>
              </a:ext>
            </a:extLst>
          </p:cNvPr>
          <p:cNvSpPr/>
          <p:nvPr/>
        </p:nvSpPr>
        <p:spPr>
          <a:xfrm>
            <a:off x="618645" y="839199"/>
            <a:ext cx="4381979" cy="1185816"/>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4812C0A-5891-1E4E-D999-AAB78331B094}"/>
              </a:ext>
            </a:extLst>
          </p:cNvPr>
          <p:cNvSpPr txBox="1"/>
          <p:nvPr/>
        </p:nvSpPr>
        <p:spPr>
          <a:xfrm>
            <a:off x="674152" y="912113"/>
            <a:ext cx="4270964" cy="1004121"/>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Mevrouw doet de deur open. Je stelt je aan haar voor en geeft aan dat je haar komt helpen met de schoonmaak van haar huis.</a:t>
            </a:r>
          </a:p>
          <a:p>
            <a:pPr>
              <a:lnSpc>
                <a:spcPts val="1800"/>
              </a:lnSpc>
            </a:pPr>
            <a:r>
              <a:rPr lang="nl-NL" sz="1200" dirty="0">
                <a:solidFill>
                  <a:srgbClr val="17212D"/>
                </a:solidFill>
                <a:latin typeface="Douglas-Calgury Block" panose="00000500000000000000" pitchFamily="50" charset="0"/>
                <a:ea typeface="Inter" panose="02000503000000020004" pitchFamily="2" charset="0"/>
              </a:rPr>
              <a:t>Luister naar de reactie van mevrouw.</a:t>
            </a:r>
          </a:p>
        </p:txBody>
      </p:sp>
      <p:sp>
        <p:nvSpPr>
          <p:cNvPr id="28" name="TextBox 27">
            <a:extLst>
              <a:ext uri="{FF2B5EF4-FFF2-40B4-BE49-F238E27FC236}">
                <a16:creationId xmlns:a16="http://schemas.microsoft.com/office/drawing/2014/main" id="{57EEEC37-9CF4-7840-ADE7-C0B36A3369D4}"/>
              </a:ext>
            </a:extLst>
          </p:cNvPr>
          <p:cNvSpPr txBox="1"/>
          <p:nvPr/>
        </p:nvSpPr>
        <p:spPr>
          <a:xfrm>
            <a:off x="12282659" y="3430427"/>
            <a:ext cx="3683188" cy="1569660"/>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b="1" dirty="0">
                <a:latin typeface="Inter" panose="02000503000000020004" pitchFamily="2" charset="0"/>
                <a:ea typeface="Inter" panose="02000503000000020004" pitchFamily="2" charset="0"/>
              </a:rPr>
              <a:t>(op achterdochtige en verwarde toon, met Amsterdams accent)</a:t>
            </a:r>
          </a:p>
          <a:p>
            <a:r>
              <a:rPr lang="nl-NL" sz="1200" dirty="0">
                <a:latin typeface="Inter" panose="02000503000000020004" pitchFamily="2" charset="0"/>
                <a:ea typeface="Inter" panose="02000503000000020004" pitchFamily="2" charset="0"/>
              </a:rPr>
              <a:t>“Schoonmaken? Dat is helemaal niet nodig. Ik houd mijn huis altijd keurig netjes! Ik begrijp niet goed waarom je hier bent... Niemand heeft mij verteld dat je zou komen. Moet ik hiervoor betalen?” </a:t>
            </a:r>
          </a:p>
        </p:txBody>
      </p:sp>
      <p:pic>
        <p:nvPicPr>
          <p:cNvPr id="29" name="Picture 28">
            <a:extLst>
              <a:ext uri="{FF2B5EF4-FFF2-40B4-BE49-F238E27FC236}">
                <a16:creationId xmlns:a16="http://schemas.microsoft.com/office/drawing/2014/main" id="{CBCFD263-E5F6-D835-BD7C-F7BCD32FF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6" name="Rectangle 5">
            <a:extLst>
              <a:ext uri="{FF2B5EF4-FFF2-40B4-BE49-F238E27FC236}">
                <a16:creationId xmlns:a16="http://schemas.microsoft.com/office/drawing/2014/main" id="{132A7F6B-EB77-F419-42AF-25F46B05D199}"/>
              </a:ext>
            </a:extLst>
          </p:cNvPr>
          <p:cNvSpPr/>
          <p:nvPr/>
        </p:nvSpPr>
        <p:spPr>
          <a:xfrm>
            <a:off x="618645" y="2025015"/>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823CCC7C-D460-6FE6-2927-37A117D13998}"/>
              </a:ext>
            </a:extLst>
          </p:cNvPr>
          <p:cNvSpPr txBox="1"/>
          <p:nvPr/>
        </p:nvSpPr>
        <p:spPr>
          <a:xfrm>
            <a:off x="1072758" y="2131821"/>
            <a:ext cx="3129201" cy="369332"/>
          </a:xfrm>
          <a:prstGeom prst="rect">
            <a:avLst/>
          </a:prstGeom>
          <a:noFill/>
        </p:spPr>
        <p:txBody>
          <a:bodyPr wrap="square" rtlCol="0">
            <a:spAutoFit/>
          </a:bodyPr>
          <a:lstStyle/>
          <a:p>
            <a:r>
              <a:rPr lang="en-GB" dirty="0" err="1">
                <a:solidFill>
                  <a:schemeClr val="bg1"/>
                </a:solidFill>
                <a:latin typeface="Douglas-Calgury Block" panose="00000500000000000000" pitchFamily="50" charset="0"/>
              </a:rPr>
              <a:t>Reactie</a:t>
            </a:r>
            <a:r>
              <a:rPr lang="en-GB" dirty="0">
                <a:solidFill>
                  <a:schemeClr val="bg1"/>
                </a:solidFill>
                <a:latin typeface="Douglas-Calgury Block" panose="00000500000000000000" pitchFamily="50" charset="0"/>
              </a:rPr>
              <a:t> van mevrouw</a:t>
            </a:r>
          </a:p>
        </p:txBody>
      </p:sp>
      <p:sp>
        <p:nvSpPr>
          <p:cNvPr id="30" name="Rectangle 29">
            <a:extLst>
              <a:ext uri="{FF2B5EF4-FFF2-40B4-BE49-F238E27FC236}">
                <a16:creationId xmlns:a16="http://schemas.microsoft.com/office/drawing/2014/main" id="{35B16F4F-4F33-C681-BF64-D6C69104A6E5}"/>
              </a:ext>
            </a:extLst>
          </p:cNvPr>
          <p:cNvSpPr/>
          <p:nvPr/>
        </p:nvSpPr>
        <p:spPr>
          <a:xfrm>
            <a:off x="1024128" y="2218342"/>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1" name="Picture 30">
            <a:extLst>
              <a:ext uri="{FF2B5EF4-FFF2-40B4-BE49-F238E27FC236}">
                <a16:creationId xmlns:a16="http://schemas.microsoft.com/office/drawing/2014/main" id="{95F169E2-C6BB-6A03-A2C0-5A496EF7C1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128" y="2561266"/>
            <a:ext cx="304800" cy="304800"/>
          </a:xfrm>
          <a:prstGeom prst="rect">
            <a:avLst/>
          </a:prstGeom>
        </p:spPr>
      </p:pic>
      <p:sp>
        <p:nvSpPr>
          <p:cNvPr id="32" name="TextBox 31">
            <a:extLst>
              <a:ext uri="{FF2B5EF4-FFF2-40B4-BE49-F238E27FC236}">
                <a16:creationId xmlns:a16="http://schemas.microsoft.com/office/drawing/2014/main" id="{5214F072-2B19-03F1-826E-0AF0BFF34125}"/>
              </a:ext>
            </a:extLst>
          </p:cNvPr>
          <p:cNvSpPr txBox="1"/>
          <p:nvPr/>
        </p:nvSpPr>
        <p:spPr>
          <a:xfrm>
            <a:off x="1328928" y="2575167"/>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Tree>
    <p:extLst>
      <p:ext uri="{BB962C8B-B14F-4D97-AF65-F5344CB8AC3E}">
        <p14:creationId xmlns:p14="http://schemas.microsoft.com/office/powerpoint/2010/main" val="1471220506"/>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person on a door&#10;&#10;Description automatically generated">
            <a:extLst>
              <a:ext uri="{FF2B5EF4-FFF2-40B4-BE49-F238E27FC236}">
                <a16:creationId xmlns:a16="http://schemas.microsoft.com/office/drawing/2014/main" id="{3C87BD5E-57A5-2C9F-4C5E-7D11B29DF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Rectangle 3">
            <a:extLst>
              <a:ext uri="{FF2B5EF4-FFF2-40B4-BE49-F238E27FC236}">
                <a16:creationId xmlns:a16="http://schemas.microsoft.com/office/drawing/2014/main" id="{57BEC2EA-CD64-4E88-9DF9-F2C986481E9D}"/>
              </a:ext>
            </a:extLst>
          </p:cNvPr>
          <p:cNvSpPr/>
          <p:nvPr/>
        </p:nvSpPr>
        <p:spPr>
          <a:xfrm>
            <a:off x="618646" y="829413"/>
            <a:ext cx="3168000"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4195FB58-ECD6-98AE-FE0C-B0BDF2F0E7A4}"/>
              </a:ext>
            </a:extLst>
          </p:cNvPr>
          <p:cNvSpPr/>
          <p:nvPr/>
        </p:nvSpPr>
        <p:spPr>
          <a:xfrm>
            <a:off x="1024128" y="102274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88CF13A3-6C5C-1CE0-7A6C-04EE1459F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28" y="1365664"/>
            <a:ext cx="304800" cy="304800"/>
          </a:xfrm>
          <a:prstGeom prst="rect">
            <a:avLst/>
          </a:prstGeom>
        </p:spPr>
      </p:pic>
      <p:sp>
        <p:nvSpPr>
          <p:cNvPr id="8" name="TextBox 7">
            <a:extLst>
              <a:ext uri="{FF2B5EF4-FFF2-40B4-BE49-F238E27FC236}">
                <a16:creationId xmlns:a16="http://schemas.microsoft.com/office/drawing/2014/main" id="{44774BC4-D5F4-6933-B6F7-67BD3A0B3600}"/>
              </a:ext>
            </a:extLst>
          </p:cNvPr>
          <p:cNvSpPr txBox="1"/>
          <p:nvPr/>
        </p:nvSpPr>
        <p:spPr>
          <a:xfrm>
            <a:off x="1328928" y="1379565"/>
            <a:ext cx="1752600" cy="276999"/>
          </a:xfrm>
          <a:prstGeom prst="rect">
            <a:avLst/>
          </a:prstGeom>
          <a:noFill/>
        </p:spPr>
        <p:txBody>
          <a:bodyPr wrap="square" rtlCol="0">
            <a:spAutoFit/>
          </a:bodyPr>
          <a:lstStyle/>
          <a:p>
            <a:r>
              <a:rPr lang="nl-NL" sz="1200">
                <a:solidFill>
                  <a:srgbClr val="F2802D"/>
                </a:solidFill>
                <a:latin typeface="Douglas-Calgury Block" panose="00000500000000000000" pitchFamily="50" charset="0"/>
              </a:rPr>
              <a:t>Nogmaals beluisteren</a:t>
            </a:r>
          </a:p>
        </p:txBody>
      </p:sp>
      <p:sp>
        <p:nvSpPr>
          <p:cNvPr id="9" name="TextBox 8">
            <a:extLst>
              <a:ext uri="{FF2B5EF4-FFF2-40B4-BE49-F238E27FC236}">
                <a16:creationId xmlns:a16="http://schemas.microsoft.com/office/drawing/2014/main" id="{B0E582FA-1259-D739-977E-F5FF05102AB7}"/>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0" name="Rectangle 9">
            <a:extLst>
              <a:ext uri="{FF2B5EF4-FFF2-40B4-BE49-F238E27FC236}">
                <a16:creationId xmlns:a16="http://schemas.microsoft.com/office/drawing/2014/main" id="{3A74B7ED-2DFB-AB04-6E19-7F08D10EED6F}"/>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052A2249-F8B6-075B-8345-908A2B35AB47}"/>
              </a:ext>
            </a:extLst>
          </p:cNvPr>
          <p:cNvSpPr txBox="1"/>
          <p:nvPr/>
        </p:nvSpPr>
        <p:spPr>
          <a:xfrm>
            <a:off x="1072758" y="936219"/>
            <a:ext cx="3129201" cy="369332"/>
          </a:xfrm>
          <a:prstGeom prst="rect">
            <a:avLst/>
          </a:prstGeom>
          <a:noFill/>
        </p:spPr>
        <p:txBody>
          <a:bodyPr wrap="square" rtlCol="0">
            <a:spAutoFit/>
          </a:bodyPr>
          <a:lstStyle/>
          <a:p>
            <a:r>
              <a:rPr lang="en-GB" dirty="0" err="1">
                <a:solidFill>
                  <a:schemeClr val="bg1"/>
                </a:solidFill>
                <a:latin typeface="Douglas-Calgury Block" panose="00000500000000000000" pitchFamily="50" charset="0"/>
              </a:rPr>
              <a:t>Reactie</a:t>
            </a:r>
            <a:r>
              <a:rPr lang="en-GB" dirty="0">
                <a:solidFill>
                  <a:schemeClr val="bg1"/>
                </a:solidFill>
                <a:latin typeface="Douglas-Calgury Block" panose="00000500000000000000" pitchFamily="50" charset="0"/>
              </a:rPr>
              <a:t> van mevrouw</a:t>
            </a:r>
          </a:p>
        </p:txBody>
      </p:sp>
      <p:pic>
        <p:nvPicPr>
          <p:cNvPr id="12" name="Picture 11">
            <a:extLst>
              <a:ext uri="{FF2B5EF4-FFF2-40B4-BE49-F238E27FC236}">
                <a16:creationId xmlns:a16="http://schemas.microsoft.com/office/drawing/2014/main" id="{07A2843D-5F68-50B5-9D3D-E8188B0B5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25" name="Picture 24">
            <a:extLst>
              <a:ext uri="{FF2B5EF4-FFF2-40B4-BE49-F238E27FC236}">
                <a16:creationId xmlns:a16="http://schemas.microsoft.com/office/drawing/2014/main" id="{E2B40A21-3898-75B6-C7B4-6B7C82149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955060"/>
            <a:ext cx="1943100" cy="466725"/>
          </a:xfrm>
          <a:prstGeom prst="rect">
            <a:avLst/>
          </a:prstGeom>
        </p:spPr>
      </p:pic>
      <p:grpSp>
        <p:nvGrpSpPr>
          <p:cNvPr id="2" name="Group 1">
            <a:extLst>
              <a:ext uri="{FF2B5EF4-FFF2-40B4-BE49-F238E27FC236}">
                <a16:creationId xmlns:a16="http://schemas.microsoft.com/office/drawing/2014/main" id="{403EB964-A54A-F440-22BB-9C97561C548B}"/>
              </a:ext>
            </a:extLst>
          </p:cNvPr>
          <p:cNvGrpSpPr/>
          <p:nvPr/>
        </p:nvGrpSpPr>
        <p:grpSpPr>
          <a:xfrm>
            <a:off x="3770027" y="2314026"/>
            <a:ext cx="4651946" cy="669133"/>
            <a:chOff x="2793765" y="3770902"/>
            <a:chExt cx="4109313" cy="669133"/>
          </a:xfrm>
        </p:grpSpPr>
        <p:sp>
          <p:nvSpPr>
            <p:cNvPr id="7" name="Rectangle 6">
              <a:extLst>
                <a:ext uri="{FF2B5EF4-FFF2-40B4-BE49-F238E27FC236}">
                  <a16:creationId xmlns:a16="http://schemas.microsoft.com/office/drawing/2014/main" id="{E6451E8A-A470-1D64-B870-03B5981325D2}"/>
                </a:ext>
              </a:extLst>
            </p:cNvPr>
            <p:cNvSpPr/>
            <p:nvPr/>
          </p:nvSpPr>
          <p:spPr>
            <a:xfrm>
              <a:off x="2793765" y="3770902"/>
              <a:ext cx="4109313" cy="66913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TextBox 25">
              <a:extLst>
                <a:ext uri="{FF2B5EF4-FFF2-40B4-BE49-F238E27FC236}">
                  <a16:creationId xmlns:a16="http://schemas.microsoft.com/office/drawing/2014/main" id="{F97C72EA-4B3E-930E-F2D2-51EDA59AADB6}"/>
                </a:ext>
              </a:extLst>
            </p:cNvPr>
            <p:cNvSpPr txBox="1"/>
            <p:nvPr/>
          </p:nvSpPr>
          <p:spPr>
            <a:xfrm>
              <a:off x="2953397" y="3874636"/>
              <a:ext cx="3837336"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A. </a:t>
              </a:r>
              <a:r>
                <a:rPr lang="nl-NL" sz="1200">
                  <a:solidFill>
                    <a:srgbClr val="17212D"/>
                  </a:solidFill>
                  <a:latin typeface="Inter" panose="02000503000000020004" pitchFamily="2" charset="0"/>
                  <a:ea typeface="Inter" panose="02000503000000020004" pitchFamily="2" charset="0"/>
                </a:rPr>
                <a:t>“U heeft het mis mevrouw. Er is zeker wel met u gecommuniceerd dat ik langs zou komen deze ochtend.”</a:t>
              </a:r>
            </a:p>
          </p:txBody>
        </p:sp>
      </p:grpSp>
      <p:grpSp>
        <p:nvGrpSpPr>
          <p:cNvPr id="27" name="Group 26">
            <a:extLst>
              <a:ext uri="{FF2B5EF4-FFF2-40B4-BE49-F238E27FC236}">
                <a16:creationId xmlns:a16="http://schemas.microsoft.com/office/drawing/2014/main" id="{5498025F-B1BF-6C11-FC2C-799FA14F41C0}"/>
              </a:ext>
            </a:extLst>
          </p:cNvPr>
          <p:cNvGrpSpPr/>
          <p:nvPr/>
        </p:nvGrpSpPr>
        <p:grpSpPr>
          <a:xfrm>
            <a:off x="3770027" y="3120963"/>
            <a:ext cx="4651946" cy="828000"/>
            <a:chOff x="2793764" y="3770902"/>
            <a:chExt cx="4651946" cy="828000"/>
          </a:xfrm>
        </p:grpSpPr>
        <p:sp>
          <p:nvSpPr>
            <p:cNvPr id="28" name="Rectangle 27">
              <a:extLst>
                <a:ext uri="{FF2B5EF4-FFF2-40B4-BE49-F238E27FC236}">
                  <a16:creationId xmlns:a16="http://schemas.microsoft.com/office/drawing/2014/main" id="{621A81B2-0136-6CF0-20F5-2BA1B5B8BD05}"/>
                </a:ext>
              </a:extLst>
            </p:cNvPr>
            <p:cNvSpPr/>
            <p:nvPr/>
          </p:nvSpPr>
          <p:spPr>
            <a:xfrm>
              <a:off x="2793764" y="3770902"/>
              <a:ext cx="4651946" cy="82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TextBox 28">
              <a:extLst>
                <a:ext uri="{FF2B5EF4-FFF2-40B4-BE49-F238E27FC236}">
                  <a16:creationId xmlns:a16="http://schemas.microsoft.com/office/drawing/2014/main" id="{0D3D7CA9-8FA4-E7A9-DDDF-5F7B5EF7B845}"/>
                </a:ext>
              </a:extLst>
            </p:cNvPr>
            <p:cNvSpPr txBox="1"/>
            <p:nvPr/>
          </p:nvSpPr>
          <p:spPr>
            <a:xfrm>
              <a:off x="2953397" y="3861737"/>
              <a:ext cx="4365133"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“Ach mevrouw, wat vervelend. Ik zal hier iets van zeggen tegen mijn organisatie. Mag ik toch even binnenkomen? Misschien kan ik u ergens mee helpen.”</a:t>
              </a:r>
            </a:p>
          </p:txBody>
        </p:sp>
      </p:grpSp>
      <p:grpSp>
        <p:nvGrpSpPr>
          <p:cNvPr id="30" name="Group 29">
            <a:extLst>
              <a:ext uri="{FF2B5EF4-FFF2-40B4-BE49-F238E27FC236}">
                <a16:creationId xmlns:a16="http://schemas.microsoft.com/office/drawing/2014/main" id="{B3AC49EF-D437-A7B8-E995-F4611C4E6470}"/>
              </a:ext>
            </a:extLst>
          </p:cNvPr>
          <p:cNvGrpSpPr/>
          <p:nvPr/>
        </p:nvGrpSpPr>
        <p:grpSpPr>
          <a:xfrm>
            <a:off x="3770027" y="4086767"/>
            <a:ext cx="4651946" cy="796343"/>
            <a:chOff x="2793764" y="3770901"/>
            <a:chExt cx="4651946" cy="796343"/>
          </a:xfrm>
        </p:grpSpPr>
        <p:sp>
          <p:nvSpPr>
            <p:cNvPr id="31" name="Rectangle 30">
              <a:extLst>
                <a:ext uri="{FF2B5EF4-FFF2-40B4-BE49-F238E27FC236}">
                  <a16:creationId xmlns:a16="http://schemas.microsoft.com/office/drawing/2014/main" id="{FF7DF5AC-D071-3344-50EE-448FA7C75DB0}"/>
                </a:ext>
              </a:extLst>
            </p:cNvPr>
            <p:cNvSpPr/>
            <p:nvPr/>
          </p:nvSpPr>
          <p:spPr>
            <a:xfrm>
              <a:off x="2793764" y="3770901"/>
              <a:ext cx="4651946" cy="79634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TextBox 31">
              <a:extLst>
                <a:ext uri="{FF2B5EF4-FFF2-40B4-BE49-F238E27FC236}">
                  <a16:creationId xmlns:a16="http://schemas.microsoft.com/office/drawing/2014/main" id="{AE8CE870-BE7E-1040-17FE-3B6F6D87FA79}"/>
                </a:ext>
              </a:extLst>
            </p:cNvPr>
            <p:cNvSpPr txBox="1"/>
            <p:nvPr/>
          </p:nvSpPr>
          <p:spPr>
            <a:xfrm>
              <a:off x="2953397" y="3864070"/>
              <a:ext cx="4320000"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C. </a:t>
              </a:r>
              <a:r>
                <a:rPr lang="nl-NL" sz="1200">
                  <a:solidFill>
                    <a:srgbClr val="17212D"/>
                  </a:solidFill>
                  <a:latin typeface="Inter" panose="02000503000000020004" pitchFamily="2" charset="0"/>
                  <a:ea typeface="Inter" panose="02000503000000020004" pitchFamily="2" charset="0"/>
                </a:rPr>
                <a:t>“Dat is vreemd. Kan het zijn dat u mijn bezoek bent vergeten? Ik weet bijna zeker dat dit wel aan u is doorgegeven.”</a:t>
              </a:r>
            </a:p>
          </p:txBody>
        </p:sp>
      </p:grpSp>
      <p:grpSp>
        <p:nvGrpSpPr>
          <p:cNvPr id="33" name="Group 32">
            <a:extLst>
              <a:ext uri="{FF2B5EF4-FFF2-40B4-BE49-F238E27FC236}">
                <a16:creationId xmlns:a16="http://schemas.microsoft.com/office/drawing/2014/main" id="{92A40EB9-3472-1193-9B91-507AE7BE67C0}"/>
              </a:ext>
            </a:extLst>
          </p:cNvPr>
          <p:cNvGrpSpPr/>
          <p:nvPr/>
        </p:nvGrpSpPr>
        <p:grpSpPr>
          <a:xfrm>
            <a:off x="3770027" y="5020914"/>
            <a:ext cx="4651946" cy="796343"/>
            <a:chOff x="2793764" y="3770901"/>
            <a:chExt cx="4651946" cy="796343"/>
          </a:xfrm>
        </p:grpSpPr>
        <p:sp>
          <p:nvSpPr>
            <p:cNvPr id="34" name="Rectangle 33">
              <a:extLst>
                <a:ext uri="{FF2B5EF4-FFF2-40B4-BE49-F238E27FC236}">
                  <a16:creationId xmlns:a16="http://schemas.microsoft.com/office/drawing/2014/main" id="{6C587EBC-95F8-D1A8-1053-CC338B126ECB}"/>
                </a:ext>
              </a:extLst>
            </p:cNvPr>
            <p:cNvSpPr/>
            <p:nvPr/>
          </p:nvSpPr>
          <p:spPr>
            <a:xfrm>
              <a:off x="2793764" y="3770901"/>
              <a:ext cx="4651946" cy="79634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TextBox 34">
              <a:extLst>
                <a:ext uri="{FF2B5EF4-FFF2-40B4-BE49-F238E27FC236}">
                  <a16:creationId xmlns:a16="http://schemas.microsoft.com/office/drawing/2014/main" id="{D2BCE1EE-D6CF-E993-E099-3FD40BDD368F}"/>
                </a:ext>
              </a:extLst>
            </p:cNvPr>
            <p:cNvSpPr txBox="1"/>
            <p:nvPr/>
          </p:nvSpPr>
          <p:spPr>
            <a:xfrm>
              <a:off x="2953397" y="3864070"/>
              <a:ext cx="4320000"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D. “</a:t>
              </a:r>
              <a:r>
                <a:rPr lang="nl-NL" sz="1200">
                  <a:solidFill>
                    <a:srgbClr val="17212D"/>
                  </a:solidFill>
                  <a:latin typeface="Inter" panose="02000503000000020004" pitchFamily="2" charset="0"/>
                  <a:ea typeface="Inter" panose="02000503000000020004" pitchFamily="2" charset="0"/>
                </a:rPr>
                <a:t>Mijn excuses voor de miscommunicatie. Ik ga contact opnemen met mijn organisatie om te achterhalen waar het is misgegaan.”</a:t>
              </a:r>
            </a:p>
          </p:txBody>
        </p:sp>
      </p:grpSp>
    </p:spTree>
    <p:extLst>
      <p:ext uri="{BB962C8B-B14F-4D97-AF65-F5344CB8AC3E}">
        <p14:creationId xmlns:p14="http://schemas.microsoft.com/office/powerpoint/2010/main" val="159963417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person on a door&#10;&#10;Description automatically generated">
            <a:extLst>
              <a:ext uri="{FF2B5EF4-FFF2-40B4-BE49-F238E27FC236}">
                <a16:creationId xmlns:a16="http://schemas.microsoft.com/office/drawing/2014/main" id="{3C87BD5E-57A5-2C9F-4C5E-7D11B29DF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Rectangle 3">
            <a:extLst>
              <a:ext uri="{FF2B5EF4-FFF2-40B4-BE49-F238E27FC236}">
                <a16:creationId xmlns:a16="http://schemas.microsoft.com/office/drawing/2014/main" id="{57BEC2EA-CD64-4E88-9DF9-F2C986481E9D}"/>
              </a:ext>
            </a:extLst>
          </p:cNvPr>
          <p:cNvSpPr/>
          <p:nvPr/>
        </p:nvSpPr>
        <p:spPr>
          <a:xfrm>
            <a:off x="618646" y="829413"/>
            <a:ext cx="3168000"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4195FB58-ECD6-98AE-FE0C-B0BDF2F0E7A4}"/>
              </a:ext>
            </a:extLst>
          </p:cNvPr>
          <p:cNvSpPr/>
          <p:nvPr/>
        </p:nvSpPr>
        <p:spPr>
          <a:xfrm>
            <a:off x="1024128" y="102274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88CF13A3-6C5C-1CE0-7A6C-04EE1459F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28" y="1365664"/>
            <a:ext cx="304800" cy="304800"/>
          </a:xfrm>
          <a:prstGeom prst="rect">
            <a:avLst/>
          </a:prstGeom>
        </p:spPr>
      </p:pic>
      <p:sp>
        <p:nvSpPr>
          <p:cNvPr id="8" name="TextBox 7">
            <a:extLst>
              <a:ext uri="{FF2B5EF4-FFF2-40B4-BE49-F238E27FC236}">
                <a16:creationId xmlns:a16="http://schemas.microsoft.com/office/drawing/2014/main" id="{44774BC4-D5F4-6933-B6F7-67BD3A0B3600}"/>
              </a:ext>
            </a:extLst>
          </p:cNvPr>
          <p:cNvSpPr txBox="1"/>
          <p:nvPr/>
        </p:nvSpPr>
        <p:spPr>
          <a:xfrm>
            <a:off x="1328928" y="1379565"/>
            <a:ext cx="1752600" cy="276999"/>
          </a:xfrm>
          <a:prstGeom prst="rect">
            <a:avLst/>
          </a:prstGeom>
          <a:noFill/>
        </p:spPr>
        <p:txBody>
          <a:bodyPr wrap="square" rtlCol="0">
            <a:spAutoFit/>
          </a:bodyPr>
          <a:lstStyle/>
          <a:p>
            <a:r>
              <a:rPr lang="nl-NL" sz="1200">
                <a:solidFill>
                  <a:srgbClr val="F2802D"/>
                </a:solidFill>
                <a:latin typeface="Douglas-Calgury Block" panose="00000500000000000000" pitchFamily="50" charset="0"/>
              </a:rPr>
              <a:t>Nogmaals beluisteren</a:t>
            </a:r>
          </a:p>
        </p:txBody>
      </p:sp>
      <p:sp>
        <p:nvSpPr>
          <p:cNvPr id="9" name="TextBox 8">
            <a:extLst>
              <a:ext uri="{FF2B5EF4-FFF2-40B4-BE49-F238E27FC236}">
                <a16:creationId xmlns:a16="http://schemas.microsoft.com/office/drawing/2014/main" id="{B0E582FA-1259-D739-977E-F5FF05102AB7}"/>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0" name="Rectangle 9">
            <a:extLst>
              <a:ext uri="{FF2B5EF4-FFF2-40B4-BE49-F238E27FC236}">
                <a16:creationId xmlns:a16="http://schemas.microsoft.com/office/drawing/2014/main" id="{3A74B7ED-2DFB-AB04-6E19-7F08D10EED6F}"/>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052A2249-F8B6-075B-8345-908A2B35AB47}"/>
              </a:ext>
            </a:extLst>
          </p:cNvPr>
          <p:cNvSpPr txBox="1"/>
          <p:nvPr/>
        </p:nvSpPr>
        <p:spPr>
          <a:xfrm>
            <a:off x="1072758" y="93621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Reactie</a:t>
            </a:r>
            <a:r>
              <a:rPr lang="en-GB">
                <a:solidFill>
                  <a:schemeClr val="bg1"/>
                </a:solidFill>
                <a:latin typeface="Douglas-Calgury Block" panose="00000500000000000000" pitchFamily="50" charset="0"/>
              </a:rPr>
              <a:t> van Nellie</a:t>
            </a:r>
          </a:p>
        </p:txBody>
      </p:sp>
      <p:pic>
        <p:nvPicPr>
          <p:cNvPr id="12" name="Picture 11">
            <a:extLst>
              <a:ext uri="{FF2B5EF4-FFF2-40B4-BE49-F238E27FC236}">
                <a16:creationId xmlns:a16="http://schemas.microsoft.com/office/drawing/2014/main" id="{07A2843D-5F68-50B5-9D3D-E8188B0B5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25" name="Picture 24">
            <a:extLst>
              <a:ext uri="{FF2B5EF4-FFF2-40B4-BE49-F238E27FC236}">
                <a16:creationId xmlns:a16="http://schemas.microsoft.com/office/drawing/2014/main" id="{E2B40A21-3898-75B6-C7B4-6B7C82149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955060"/>
            <a:ext cx="1943100" cy="466725"/>
          </a:xfrm>
          <a:prstGeom prst="rect">
            <a:avLst/>
          </a:prstGeom>
        </p:spPr>
      </p:pic>
      <p:grpSp>
        <p:nvGrpSpPr>
          <p:cNvPr id="2" name="Group 1">
            <a:extLst>
              <a:ext uri="{FF2B5EF4-FFF2-40B4-BE49-F238E27FC236}">
                <a16:creationId xmlns:a16="http://schemas.microsoft.com/office/drawing/2014/main" id="{403EB964-A54A-F440-22BB-9C97561C548B}"/>
              </a:ext>
            </a:extLst>
          </p:cNvPr>
          <p:cNvGrpSpPr/>
          <p:nvPr/>
        </p:nvGrpSpPr>
        <p:grpSpPr>
          <a:xfrm>
            <a:off x="3770027" y="2314026"/>
            <a:ext cx="4651946" cy="669133"/>
            <a:chOff x="2793765" y="3770902"/>
            <a:chExt cx="4109313" cy="669133"/>
          </a:xfrm>
        </p:grpSpPr>
        <p:sp>
          <p:nvSpPr>
            <p:cNvPr id="7" name="Rectangle 6">
              <a:extLst>
                <a:ext uri="{FF2B5EF4-FFF2-40B4-BE49-F238E27FC236}">
                  <a16:creationId xmlns:a16="http://schemas.microsoft.com/office/drawing/2014/main" id="{E6451E8A-A470-1D64-B870-03B5981325D2}"/>
                </a:ext>
              </a:extLst>
            </p:cNvPr>
            <p:cNvSpPr/>
            <p:nvPr/>
          </p:nvSpPr>
          <p:spPr>
            <a:xfrm>
              <a:off x="2793765" y="3770902"/>
              <a:ext cx="4109313" cy="66913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TextBox 25">
              <a:extLst>
                <a:ext uri="{FF2B5EF4-FFF2-40B4-BE49-F238E27FC236}">
                  <a16:creationId xmlns:a16="http://schemas.microsoft.com/office/drawing/2014/main" id="{F97C72EA-4B3E-930E-F2D2-51EDA59AADB6}"/>
                </a:ext>
              </a:extLst>
            </p:cNvPr>
            <p:cNvSpPr txBox="1"/>
            <p:nvPr/>
          </p:nvSpPr>
          <p:spPr>
            <a:xfrm>
              <a:off x="2953397" y="3874636"/>
              <a:ext cx="3837336"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A. </a:t>
              </a:r>
              <a:r>
                <a:rPr lang="nl-NL" sz="1200">
                  <a:solidFill>
                    <a:srgbClr val="17212D"/>
                  </a:solidFill>
                  <a:latin typeface="Inter" panose="02000503000000020004" pitchFamily="2" charset="0"/>
                  <a:ea typeface="Inter" panose="02000503000000020004" pitchFamily="2" charset="0"/>
                </a:rPr>
                <a:t>“U heeft het mis mevrouw. Er is zeker wel met u gecommuniceerd dat ik langs zou komen deze ochtend.”</a:t>
              </a:r>
            </a:p>
          </p:txBody>
        </p:sp>
      </p:grpSp>
      <p:grpSp>
        <p:nvGrpSpPr>
          <p:cNvPr id="27" name="Group 26">
            <a:extLst>
              <a:ext uri="{FF2B5EF4-FFF2-40B4-BE49-F238E27FC236}">
                <a16:creationId xmlns:a16="http://schemas.microsoft.com/office/drawing/2014/main" id="{5498025F-B1BF-6C11-FC2C-799FA14F41C0}"/>
              </a:ext>
            </a:extLst>
          </p:cNvPr>
          <p:cNvGrpSpPr/>
          <p:nvPr/>
        </p:nvGrpSpPr>
        <p:grpSpPr>
          <a:xfrm>
            <a:off x="3770027" y="3120963"/>
            <a:ext cx="4651946" cy="828000"/>
            <a:chOff x="2793764" y="3770902"/>
            <a:chExt cx="4651946" cy="828000"/>
          </a:xfrm>
        </p:grpSpPr>
        <p:sp>
          <p:nvSpPr>
            <p:cNvPr id="28" name="Rectangle 27">
              <a:extLst>
                <a:ext uri="{FF2B5EF4-FFF2-40B4-BE49-F238E27FC236}">
                  <a16:creationId xmlns:a16="http://schemas.microsoft.com/office/drawing/2014/main" id="{621A81B2-0136-6CF0-20F5-2BA1B5B8BD05}"/>
                </a:ext>
              </a:extLst>
            </p:cNvPr>
            <p:cNvSpPr/>
            <p:nvPr/>
          </p:nvSpPr>
          <p:spPr>
            <a:xfrm>
              <a:off x="2793764" y="3770902"/>
              <a:ext cx="4651946" cy="82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TextBox 28">
              <a:extLst>
                <a:ext uri="{FF2B5EF4-FFF2-40B4-BE49-F238E27FC236}">
                  <a16:creationId xmlns:a16="http://schemas.microsoft.com/office/drawing/2014/main" id="{0D3D7CA9-8FA4-E7A9-DDDF-5F7B5EF7B845}"/>
                </a:ext>
              </a:extLst>
            </p:cNvPr>
            <p:cNvSpPr txBox="1"/>
            <p:nvPr/>
          </p:nvSpPr>
          <p:spPr>
            <a:xfrm>
              <a:off x="2953397" y="3861737"/>
              <a:ext cx="4365133"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“Ach mevrouw, wat vervelend. Ik zal hier iets van zeggen tegen mijn organisatie. Mag ik toch even binnenkomen? Misschien kan ik u ergens mee helpen.”</a:t>
              </a:r>
            </a:p>
          </p:txBody>
        </p:sp>
      </p:grpSp>
      <p:grpSp>
        <p:nvGrpSpPr>
          <p:cNvPr id="30" name="Group 29">
            <a:extLst>
              <a:ext uri="{FF2B5EF4-FFF2-40B4-BE49-F238E27FC236}">
                <a16:creationId xmlns:a16="http://schemas.microsoft.com/office/drawing/2014/main" id="{B3AC49EF-D437-A7B8-E995-F4611C4E6470}"/>
              </a:ext>
            </a:extLst>
          </p:cNvPr>
          <p:cNvGrpSpPr/>
          <p:nvPr/>
        </p:nvGrpSpPr>
        <p:grpSpPr>
          <a:xfrm>
            <a:off x="3770027" y="4086767"/>
            <a:ext cx="4651946" cy="796343"/>
            <a:chOff x="2793764" y="3770901"/>
            <a:chExt cx="4651946" cy="796343"/>
          </a:xfrm>
        </p:grpSpPr>
        <p:sp>
          <p:nvSpPr>
            <p:cNvPr id="31" name="Rectangle 30">
              <a:extLst>
                <a:ext uri="{FF2B5EF4-FFF2-40B4-BE49-F238E27FC236}">
                  <a16:creationId xmlns:a16="http://schemas.microsoft.com/office/drawing/2014/main" id="{FF7DF5AC-D071-3344-50EE-448FA7C75DB0}"/>
                </a:ext>
              </a:extLst>
            </p:cNvPr>
            <p:cNvSpPr/>
            <p:nvPr/>
          </p:nvSpPr>
          <p:spPr>
            <a:xfrm>
              <a:off x="2793764" y="3770901"/>
              <a:ext cx="4651946" cy="796343"/>
            </a:xfrm>
            <a:prstGeom prst="rect">
              <a:avLst/>
            </a:prstGeom>
            <a:solidFill>
              <a:schemeClr val="accent2">
                <a:alpha val="85000"/>
              </a:schemeClr>
            </a:solidFill>
            <a:ln>
              <a:solidFill>
                <a:srgbClr val="1A1A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TextBox 31">
              <a:extLst>
                <a:ext uri="{FF2B5EF4-FFF2-40B4-BE49-F238E27FC236}">
                  <a16:creationId xmlns:a16="http://schemas.microsoft.com/office/drawing/2014/main" id="{AE8CE870-BE7E-1040-17FE-3B6F6D87FA79}"/>
                </a:ext>
              </a:extLst>
            </p:cNvPr>
            <p:cNvSpPr txBox="1"/>
            <p:nvPr/>
          </p:nvSpPr>
          <p:spPr>
            <a:xfrm>
              <a:off x="2953397" y="3864070"/>
              <a:ext cx="4320000" cy="646331"/>
            </a:xfrm>
            <a:prstGeom prst="rect">
              <a:avLst/>
            </a:prstGeom>
            <a:noFill/>
          </p:spPr>
          <p:txBody>
            <a:bodyPr wrap="square" rtlCol="0">
              <a:spAutoFit/>
            </a:bodyPr>
            <a:lstStyle/>
            <a:p>
              <a:r>
                <a:rPr lang="nl-NL" sz="1200">
                  <a:solidFill>
                    <a:schemeClr val="bg1"/>
                  </a:solidFill>
                  <a:latin typeface="Douglas-Calgury Block" panose="00000500000000000000" pitchFamily="50" charset="0"/>
                  <a:ea typeface="Inter" panose="02000503000000020004" pitchFamily="2" charset="0"/>
                </a:rPr>
                <a:t>C. </a:t>
              </a:r>
              <a:r>
                <a:rPr lang="nl-NL" sz="1200">
                  <a:solidFill>
                    <a:schemeClr val="bg1"/>
                  </a:solidFill>
                  <a:latin typeface="Inter" panose="02000503000000020004" pitchFamily="2" charset="0"/>
                  <a:ea typeface="Inter" panose="02000503000000020004" pitchFamily="2" charset="0"/>
                </a:rPr>
                <a:t>“Dat is vreemd. Kan het zijn dat u mijn bezoek bent vergeten? Ik weet bijna zeker dat dit wel aan u is doorgegeven.”</a:t>
              </a:r>
            </a:p>
          </p:txBody>
        </p:sp>
      </p:grpSp>
      <p:grpSp>
        <p:nvGrpSpPr>
          <p:cNvPr id="33" name="Group 32">
            <a:extLst>
              <a:ext uri="{FF2B5EF4-FFF2-40B4-BE49-F238E27FC236}">
                <a16:creationId xmlns:a16="http://schemas.microsoft.com/office/drawing/2014/main" id="{92A40EB9-3472-1193-9B91-507AE7BE67C0}"/>
              </a:ext>
            </a:extLst>
          </p:cNvPr>
          <p:cNvGrpSpPr/>
          <p:nvPr/>
        </p:nvGrpSpPr>
        <p:grpSpPr>
          <a:xfrm>
            <a:off x="3770027" y="5020914"/>
            <a:ext cx="4651946" cy="796343"/>
            <a:chOff x="2793764" y="3770901"/>
            <a:chExt cx="4651946" cy="796343"/>
          </a:xfrm>
        </p:grpSpPr>
        <p:sp>
          <p:nvSpPr>
            <p:cNvPr id="34" name="Rectangle 33">
              <a:extLst>
                <a:ext uri="{FF2B5EF4-FFF2-40B4-BE49-F238E27FC236}">
                  <a16:creationId xmlns:a16="http://schemas.microsoft.com/office/drawing/2014/main" id="{6C587EBC-95F8-D1A8-1053-CC338B126ECB}"/>
                </a:ext>
              </a:extLst>
            </p:cNvPr>
            <p:cNvSpPr/>
            <p:nvPr/>
          </p:nvSpPr>
          <p:spPr>
            <a:xfrm>
              <a:off x="2793764" y="3770901"/>
              <a:ext cx="4651946" cy="79634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TextBox 34">
              <a:extLst>
                <a:ext uri="{FF2B5EF4-FFF2-40B4-BE49-F238E27FC236}">
                  <a16:creationId xmlns:a16="http://schemas.microsoft.com/office/drawing/2014/main" id="{D2BCE1EE-D6CF-E993-E099-3FD40BDD368F}"/>
                </a:ext>
              </a:extLst>
            </p:cNvPr>
            <p:cNvSpPr txBox="1"/>
            <p:nvPr/>
          </p:nvSpPr>
          <p:spPr>
            <a:xfrm>
              <a:off x="2953397" y="3864070"/>
              <a:ext cx="4320000"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D. “</a:t>
              </a:r>
              <a:r>
                <a:rPr lang="nl-NL" sz="1200">
                  <a:solidFill>
                    <a:srgbClr val="17212D"/>
                  </a:solidFill>
                  <a:latin typeface="Inter" panose="02000503000000020004" pitchFamily="2" charset="0"/>
                  <a:ea typeface="Inter" panose="02000503000000020004" pitchFamily="2" charset="0"/>
                </a:rPr>
                <a:t>Mijn excuses voor de miscommunicatie. Ik ga contact opnemen met mijn organisatie om te achterhalen waar het is misgegaan.”</a:t>
              </a:r>
            </a:p>
          </p:txBody>
        </p:sp>
      </p:grpSp>
      <p:pic>
        <p:nvPicPr>
          <p:cNvPr id="13" name="Picture 12" descr="A red square with a white x in it&#10;&#10;Description automatically generated">
            <a:extLst>
              <a:ext uri="{FF2B5EF4-FFF2-40B4-BE49-F238E27FC236}">
                <a16:creationId xmlns:a16="http://schemas.microsoft.com/office/drawing/2014/main" id="{5CB15C42-4585-E9BE-AD74-4E26EB7D0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539" y="2629475"/>
            <a:ext cx="360000" cy="360000"/>
          </a:xfrm>
          <a:prstGeom prst="rect">
            <a:avLst/>
          </a:prstGeom>
        </p:spPr>
      </p:pic>
      <p:pic>
        <p:nvPicPr>
          <p:cNvPr id="14" name="Picture 13" descr="A green square with a white tick&#10;&#10;Description automatically generated">
            <a:extLst>
              <a:ext uri="{FF2B5EF4-FFF2-40B4-BE49-F238E27FC236}">
                <a16:creationId xmlns:a16="http://schemas.microsoft.com/office/drawing/2014/main" id="{54A6E0E4-5B50-BB84-7B7E-0C372B2FF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539" y="3382571"/>
            <a:ext cx="360000" cy="360000"/>
          </a:xfrm>
          <a:prstGeom prst="rect">
            <a:avLst/>
          </a:prstGeom>
        </p:spPr>
      </p:pic>
      <p:pic>
        <p:nvPicPr>
          <p:cNvPr id="16" name="Picture 15" descr="A red square with a white x in it&#10;&#10;Description automatically generated">
            <a:extLst>
              <a:ext uri="{FF2B5EF4-FFF2-40B4-BE49-F238E27FC236}">
                <a16:creationId xmlns:a16="http://schemas.microsoft.com/office/drawing/2014/main" id="{968BA9D7-FC96-8940-3A45-00F45556D8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4186" y="4304938"/>
            <a:ext cx="360000" cy="360000"/>
          </a:xfrm>
          <a:prstGeom prst="rect">
            <a:avLst/>
          </a:prstGeom>
        </p:spPr>
      </p:pic>
      <p:pic>
        <p:nvPicPr>
          <p:cNvPr id="17" name="Picture 16" descr="A black rectangle with white text&#10;&#10;Description automatically generated">
            <a:extLst>
              <a:ext uri="{FF2B5EF4-FFF2-40B4-BE49-F238E27FC236}">
                <a16:creationId xmlns:a16="http://schemas.microsoft.com/office/drawing/2014/main" id="{A4B1C68E-A894-4D6D-5620-0DF48CE38D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8" name="Rectangle 17">
            <a:extLst>
              <a:ext uri="{FF2B5EF4-FFF2-40B4-BE49-F238E27FC236}">
                <a16:creationId xmlns:a16="http://schemas.microsoft.com/office/drawing/2014/main" id="{0052D87F-8859-8C70-478A-8E39431F2CF4}"/>
              </a:ext>
            </a:extLst>
          </p:cNvPr>
          <p:cNvSpPr/>
          <p:nvPr/>
        </p:nvSpPr>
        <p:spPr>
          <a:xfrm>
            <a:off x="7360920" y="1612677"/>
            <a:ext cx="4511040" cy="3160347"/>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18FD8464-B6AA-EF6E-A62D-5B90DA2AD9E7}"/>
              </a:ext>
            </a:extLst>
          </p:cNvPr>
          <p:cNvSpPr/>
          <p:nvPr/>
        </p:nvSpPr>
        <p:spPr>
          <a:xfrm>
            <a:off x="10251960" y="1155478"/>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
        <p:nvSpPr>
          <p:cNvPr id="20" name="TextBox 19">
            <a:extLst>
              <a:ext uri="{FF2B5EF4-FFF2-40B4-BE49-F238E27FC236}">
                <a16:creationId xmlns:a16="http://schemas.microsoft.com/office/drawing/2014/main" id="{02E94962-5946-8E8A-4698-3AF24A8D5C97}"/>
              </a:ext>
            </a:extLst>
          </p:cNvPr>
          <p:cNvSpPr txBox="1"/>
          <p:nvPr/>
        </p:nvSpPr>
        <p:spPr>
          <a:xfrm>
            <a:off x="7795953" y="1953345"/>
            <a:ext cx="3276600"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 niet</a:t>
            </a:r>
          </a:p>
        </p:txBody>
      </p:sp>
      <p:sp>
        <p:nvSpPr>
          <p:cNvPr id="21" name="TextBox 20">
            <a:extLst>
              <a:ext uri="{FF2B5EF4-FFF2-40B4-BE49-F238E27FC236}">
                <a16:creationId xmlns:a16="http://schemas.microsoft.com/office/drawing/2014/main" id="{D8365CC1-2B2A-B531-2EBD-0164DD35A906}"/>
              </a:ext>
            </a:extLst>
          </p:cNvPr>
          <p:cNvSpPr txBox="1"/>
          <p:nvPr/>
        </p:nvSpPr>
        <p:spPr>
          <a:xfrm>
            <a:off x="7795952" y="2538496"/>
            <a:ext cx="3644207" cy="1918154"/>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Vaak proberen mensen hun vergeetachtigheid te verbergen. Dit zie je ook terug bij mevrouw. Iemand hierop aanspreken kan ertoe leiden dat deze persoon geïrriteerd raakt of boos wordt. Blijf vriendelijk en geduldig, maar onderzoek ook of je vasthoudend kan zijn. Vraag nogmaals of je mag binnenkomen, misschien is er wel iets waar je mevrouw bij mag helpen.</a:t>
            </a:r>
          </a:p>
        </p:txBody>
      </p:sp>
      <p:pic>
        <p:nvPicPr>
          <p:cNvPr id="22" name="Picture 21" descr="A white text on an orange background&#10;&#10;Description automatically generated">
            <a:extLst>
              <a:ext uri="{FF2B5EF4-FFF2-40B4-BE49-F238E27FC236}">
                <a16:creationId xmlns:a16="http://schemas.microsoft.com/office/drawing/2014/main" id="{8E61EDF7-A6C3-D93D-4E62-0C2BF08650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5585" y="4797507"/>
            <a:ext cx="1476375" cy="476250"/>
          </a:xfrm>
          <a:prstGeom prst="rect">
            <a:avLst/>
          </a:prstGeom>
        </p:spPr>
      </p:pic>
    </p:spTree>
    <p:extLst>
      <p:ext uri="{BB962C8B-B14F-4D97-AF65-F5344CB8AC3E}">
        <p14:creationId xmlns:p14="http://schemas.microsoft.com/office/powerpoint/2010/main" val="111542033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189A2-DD02-4B95-DF7E-CF4F721640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03861FF1-2727-3677-5BFA-6C0AB13C4B96}"/>
              </a:ext>
            </a:extLst>
          </p:cNvPr>
          <p:cNvSpPr/>
          <p:nvPr/>
        </p:nvSpPr>
        <p:spPr>
          <a:xfrm>
            <a:off x="618645" y="834118"/>
            <a:ext cx="4381979" cy="1660604"/>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A7B6D6B8-F236-E80E-3290-6F79F7C4363E}"/>
              </a:ext>
            </a:extLst>
          </p:cNvPr>
          <p:cNvSpPr txBox="1"/>
          <p:nvPr/>
        </p:nvSpPr>
        <p:spPr>
          <a:xfrm>
            <a:off x="784185" y="894707"/>
            <a:ext cx="4050898" cy="1465786"/>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Mevrouw heeft je binnengelaten. Tijdens het schoonmaken krijg je een beter beeld van wat er nodig is in het huishouden. Daarnaast vraag je in het contact met mevrouw ook wat zij belangrijk vindt en probeer je de verbinding aan te gaan. </a:t>
            </a:r>
          </a:p>
          <a:p>
            <a:pPr>
              <a:lnSpc>
                <a:spcPts val="1800"/>
              </a:lnSpc>
            </a:pPr>
            <a:r>
              <a:rPr lang="nl-NL" sz="1200" dirty="0">
                <a:solidFill>
                  <a:srgbClr val="17212D"/>
                </a:solidFill>
                <a:latin typeface="Douglas-Calgury Block" panose="00000500000000000000" pitchFamily="50" charset="0"/>
                <a:ea typeface="Inter" panose="02000503000000020004" pitchFamily="2" charset="0"/>
              </a:rPr>
              <a:t>Neem een kijkje rond.</a:t>
            </a:r>
          </a:p>
        </p:txBody>
      </p:sp>
      <p:pic>
        <p:nvPicPr>
          <p:cNvPr id="7" name="Picture 6">
            <a:extLst>
              <a:ext uri="{FF2B5EF4-FFF2-40B4-BE49-F238E27FC236}">
                <a16:creationId xmlns:a16="http://schemas.microsoft.com/office/drawing/2014/main" id="{A72702C9-08BD-3A1F-8A71-C85660432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299348542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30802-A810-3B0C-4A55-4DDC46754D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84545F86-DA15-D465-FE59-FB6057A1AACD}"/>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80B48095-1698-9D26-66D4-3561B862E3E9}"/>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Tree>
    <p:extLst>
      <p:ext uri="{BB962C8B-B14F-4D97-AF65-F5344CB8AC3E}">
        <p14:creationId xmlns:p14="http://schemas.microsoft.com/office/powerpoint/2010/main" val="1396655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30802-A810-3B0C-4A55-4DDC46754D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84545F86-DA15-D465-FE59-FB6057A1AACD}"/>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80B48095-1698-9D26-66D4-3561B862E3E9}"/>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
        <p:nvSpPr>
          <p:cNvPr id="7" name="Rectangle 6">
            <a:extLst>
              <a:ext uri="{FF2B5EF4-FFF2-40B4-BE49-F238E27FC236}">
                <a16:creationId xmlns:a16="http://schemas.microsoft.com/office/drawing/2014/main" id="{ABAEB16C-44FB-0226-2AE6-383663ACF059}"/>
              </a:ext>
            </a:extLst>
          </p:cNvPr>
          <p:cNvSpPr/>
          <p:nvPr/>
        </p:nvSpPr>
        <p:spPr>
          <a:xfrm>
            <a:off x="7062315" y="945540"/>
            <a:ext cx="4511040" cy="2328681"/>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8C805CCB-2812-0332-C269-2B550DB18F3C}"/>
              </a:ext>
            </a:extLst>
          </p:cNvPr>
          <p:cNvSpPr/>
          <p:nvPr/>
        </p:nvSpPr>
        <p:spPr>
          <a:xfrm>
            <a:off x="7062315" y="488340"/>
            <a:ext cx="2124340" cy="457200"/>
          </a:xfrm>
          <a:prstGeom prst="rect">
            <a:avLst/>
          </a:prstGeom>
          <a:solidFill>
            <a:srgbClr val="F28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latin typeface="Douglas-Calgury Block" panose="00000500000000000000" pitchFamily="50" charset="0"/>
              </a:rPr>
              <a:t>Signaal</a:t>
            </a:r>
            <a:r>
              <a:rPr lang="en-GB">
                <a:latin typeface="Douglas-Calgury Block" panose="00000500000000000000" pitchFamily="50" charset="0"/>
              </a:rPr>
              <a:t> </a:t>
            </a:r>
            <a:r>
              <a:rPr lang="en-GB" err="1">
                <a:latin typeface="Douglas-Calgury Block" panose="00000500000000000000" pitchFamily="50" charset="0"/>
              </a:rPr>
              <a:t>gevonden</a:t>
            </a:r>
            <a:r>
              <a:rPr lang="en-GB">
                <a:latin typeface="Douglas-Calgury Block" panose="00000500000000000000" pitchFamily="50" charset="0"/>
              </a:rPr>
              <a:t>!</a:t>
            </a:r>
            <a:endParaRPr lang="en-NL">
              <a:latin typeface="Douglas-Calgury Block" panose="00000500000000000000" pitchFamily="50" charset="0"/>
            </a:endParaRPr>
          </a:p>
        </p:txBody>
      </p:sp>
      <p:sp>
        <p:nvSpPr>
          <p:cNvPr id="9" name="TextBox 8">
            <a:extLst>
              <a:ext uri="{FF2B5EF4-FFF2-40B4-BE49-F238E27FC236}">
                <a16:creationId xmlns:a16="http://schemas.microsoft.com/office/drawing/2014/main" id="{AD75D985-2189-8F7F-0A78-BE400E19D227}"/>
              </a:ext>
            </a:extLst>
          </p:cNvPr>
          <p:cNvSpPr txBox="1"/>
          <p:nvPr/>
        </p:nvSpPr>
        <p:spPr>
          <a:xfrm>
            <a:off x="7484404" y="1148757"/>
            <a:ext cx="3679317" cy="830997"/>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Vuile thee- en hand</a:t>
            </a:r>
          </a:p>
          <a:p>
            <a:r>
              <a:rPr lang="nl-NL" sz="2400">
                <a:solidFill>
                  <a:schemeClr val="bg1"/>
                </a:solidFill>
                <a:latin typeface="Douglas-Calgury Block" panose="00000500000000000000" pitchFamily="50" charset="0"/>
              </a:rPr>
              <a:t>doeken</a:t>
            </a:r>
          </a:p>
        </p:txBody>
      </p:sp>
      <p:sp>
        <p:nvSpPr>
          <p:cNvPr id="10" name="TextBox 9">
            <a:extLst>
              <a:ext uri="{FF2B5EF4-FFF2-40B4-BE49-F238E27FC236}">
                <a16:creationId xmlns:a16="http://schemas.microsoft.com/office/drawing/2014/main" id="{3E0D6511-097A-1243-E97F-1C3F0D5F6B9C}"/>
              </a:ext>
            </a:extLst>
          </p:cNvPr>
          <p:cNvSpPr txBox="1"/>
          <p:nvPr/>
        </p:nvSpPr>
        <p:spPr>
          <a:xfrm>
            <a:off x="7483585" y="2030526"/>
            <a:ext cx="3762110" cy="994824"/>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Door de keuken heen zie je meerdere thee- en handdoeken liggen. Ze zien er ongewassen uit. Hoe lang zouden deze er al liggen? Wast Nellie wel? </a:t>
            </a:r>
          </a:p>
        </p:txBody>
      </p:sp>
      <p:sp>
        <p:nvSpPr>
          <p:cNvPr id="11" name="Rectangle 10">
            <a:extLst>
              <a:ext uri="{FF2B5EF4-FFF2-40B4-BE49-F238E27FC236}">
                <a16:creationId xmlns:a16="http://schemas.microsoft.com/office/drawing/2014/main" id="{3714994A-11F1-8DBF-EFD9-26259E81E55D}"/>
              </a:ext>
            </a:extLst>
          </p:cNvPr>
          <p:cNvSpPr/>
          <p:nvPr/>
        </p:nvSpPr>
        <p:spPr>
          <a:xfrm>
            <a:off x="7402440" y="1242183"/>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F157B2D3-B314-E114-C68D-5A0CC3724990}"/>
              </a:ext>
            </a:extLst>
          </p:cNvPr>
          <p:cNvSpPr txBox="1"/>
          <p:nvPr/>
        </p:nvSpPr>
        <p:spPr>
          <a:xfrm>
            <a:off x="10408737" y="1220683"/>
            <a:ext cx="912957"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Sluiten</a:t>
            </a:r>
            <a:r>
              <a:rPr lang="en-GB" sz="1200">
                <a:solidFill>
                  <a:srgbClr val="F2802D"/>
                </a:solidFill>
                <a:latin typeface="Douglas-Calgury Block" panose="00000500000000000000" pitchFamily="50" charset="0"/>
              </a:rPr>
              <a:t> x</a:t>
            </a:r>
            <a:endParaRPr lang="en-NL" sz="1200">
              <a:solidFill>
                <a:srgbClr val="F2802D"/>
              </a:solidFill>
              <a:latin typeface="Douglas-Calgury Block" panose="00000500000000000000" pitchFamily="50" charset="0"/>
            </a:endParaRPr>
          </a:p>
        </p:txBody>
      </p:sp>
      <p:sp>
        <p:nvSpPr>
          <p:cNvPr id="13" name="TextBox 12">
            <a:extLst>
              <a:ext uri="{FF2B5EF4-FFF2-40B4-BE49-F238E27FC236}">
                <a16:creationId xmlns:a16="http://schemas.microsoft.com/office/drawing/2014/main" id="{FD4C3735-C7A1-C46A-33F7-ED9AFB02508D}"/>
              </a:ext>
            </a:extLst>
          </p:cNvPr>
          <p:cNvSpPr txBox="1"/>
          <p:nvPr/>
        </p:nvSpPr>
        <p:spPr>
          <a:xfrm>
            <a:off x="12351632" y="5619898"/>
            <a:ext cx="3394173" cy="1200329"/>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Half geopende magnetronmaaltijd</a:t>
            </a:r>
          </a:p>
          <a:p>
            <a:r>
              <a:rPr lang="nl-NL" sz="1200">
                <a:latin typeface="Inter" panose="02000503000000020004" pitchFamily="2" charset="0"/>
                <a:ea typeface="Inter" panose="02000503000000020004" pitchFamily="2" charset="0"/>
              </a:rPr>
              <a:t>Bovenop de magnetron bevindt zich een stapeltje opgebolde magnetronmaaltijden. Zo te zien is er bijna niet van gegeten. Hoe lang staan deze maaltijden er al? Eet mevrouw wel goed?</a:t>
            </a:r>
          </a:p>
        </p:txBody>
      </p:sp>
      <p:sp>
        <p:nvSpPr>
          <p:cNvPr id="14" name="TextBox 13">
            <a:extLst>
              <a:ext uri="{FF2B5EF4-FFF2-40B4-BE49-F238E27FC236}">
                <a16:creationId xmlns:a16="http://schemas.microsoft.com/office/drawing/2014/main" id="{E720C909-8351-B3B4-B68B-69A685909C85}"/>
              </a:ext>
            </a:extLst>
          </p:cNvPr>
          <p:cNvSpPr txBox="1"/>
          <p:nvPr/>
        </p:nvSpPr>
        <p:spPr>
          <a:xfrm>
            <a:off x="12351632" y="3914796"/>
            <a:ext cx="3394173" cy="1569660"/>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Stapels met brieven</a:t>
            </a:r>
          </a:p>
          <a:p>
            <a:r>
              <a:rPr lang="nl-NL" sz="1200">
                <a:latin typeface="Inter" panose="02000503000000020004" pitchFamily="2" charset="0"/>
                <a:ea typeface="Inter" panose="02000503000000020004" pitchFamily="2" charset="0"/>
              </a:rPr>
              <a:t>Op het keukenblad liggen stapeltjes kranten en folders. Er zitten ongeopende brieven van instanties tussen. Ook zie je verschillende adressenboekjes en papiertjes met notities erop liggen. Is mevrouw ze vergeten? Wat als er iets belangrijks tussenzit? </a:t>
            </a:r>
          </a:p>
        </p:txBody>
      </p:sp>
      <p:sp>
        <p:nvSpPr>
          <p:cNvPr id="15" name="TextBox 14">
            <a:extLst>
              <a:ext uri="{FF2B5EF4-FFF2-40B4-BE49-F238E27FC236}">
                <a16:creationId xmlns:a16="http://schemas.microsoft.com/office/drawing/2014/main" id="{3B587057-04C3-8E6C-302D-7F3007DBA519}"/>
              </a:ext>
            </a:extLst>
          </p:cNvPr>
          <p:cNvSpPr txBox="1"/>
          <p:nvPr/>
        </p:nvSpPr>
        <p:spPr>
          <a:xfrm>
            <a:off x="12351632" y="2579026"/>
            <a:ext cx="3395272" cy="1200329"/>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Twee tassen met boodschappen</a:t>
            </a:r>
          </a:p>
          <a:p>
            <a:r>
              <a:rPr lang="nl-NL" sz="1200">
                <a:latin typeface="Inter" panose="02000503000000020004" pitchFamily="2" charset="0"/>
                <a:ea typeface="Inter" panose="02000503000000020004" pitchFamily="2" charset="0"/>
              </a:rPr>
              <a:t>Op het aanrecht zie je twee nog volle boodschappentassen staan. Uit beide tassen steken koffiefilters. Waarom heeft mevrouw twee keer dezelfde producten gekocht? </a:t>
            </a:r>
          </a:p>
        </p:txBody>
      </p:sp>
      <p:sp>
        <p:nvSpPr>
          <p:cNvPr id="16" name="TextBox 15">
            <a:extLst>
              <a:ext uri="{FF2B5EF4-FFF2-40B4-BE49-F238E27FC236}">
                <a16:creationId xmlns:a16="http://schemas.microsoft.com/office/drawing/2014/main" id="{D2C02A8E-0ECC-A763-0CDE-DD6E41815551}"/>
              </a:ext>
            </a:extLst>
          </p:cNvPr>
          <p:cNvSpPr txBox="1"/>
          <p:nvPr/>
        </p:nvSpPr>
        <p:spPr>
          <a:xfrm>
            <a:off x="12338785" y="1427922"/>
            <a:ext cx="3394173" cy="1015663"/>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Overvolle voederbakken</a:t>
            </a:r>
          </a:p>
          <a:p>
            <a:r>
              <a:rPr lang="nl-NL" sz="1200">
                <a:latin typeface="Inter" panose="02000503000000020004" pitchFamily="2" charset="0"/>
                <a:ea typeface="Inter" panose="02000503000000020004" pitchFamily="2" charset="0"/>
              </a:rPr>
              <a:t>De </a:t>
            </a:r>
            <a:r>
              <a:rPr lang="nl-NL" sz="1200" b="0" i="0">
                <a:solidFill>
                  <a:srgbClr val="202124"/>
                </a:solidFill>
                <a:effectLst/>
                <a:latin typeface="Inter" panose="02000503000000020004" pitchFamily="2" charset="0"/>
                <a:ea typeface="Inter" panose="02000503000000020004" pitchFamily="2" charset="0"/>
              </a:rPr>
              <a:t>voederbakjes voor de katten zijn overvol. Er ligt allemaal eten omheen. Hoe vaak per dag geeft mevrouw de katten te eten? </a:t>
            </a:r>
            <a:endParaRPr lang="nl-NL" sz="1200">
              <a:latin typeface="Inter" panose="02000503000000020004" pitchFamily="2" charset="0"/>
              <a:ea typeface="Inter" panose="02000503000000020004" pitchFamily="2" charset="0"/>
            </a:endParaRPr>
          </a:p>
          <a:p>
            <a:endParaRPr lang="nl-NL" sz="120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28744727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C82CE-D458-A6F6-AEA9-5FC5DD299D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3" name="Rectangle 2">
            <a:extLst>
              <a:ext uri="{FF2B5EF4-FFF2-40B4-BE49-F238E27FC236}">
                <a16:creationId xmlns:a16="http://schemas.microsoft.com/office/drawing/2014/main" id="{359AD009-A847-E870-FBD7-E1F5061573D8}"/>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3" descr="A black rectangle with white text&#10;&#10;Description automatically generated">
            <a:extLst>
              <a:ext uri="{FF2B5EF4-FFF2-40B4-BE49-F238E27FC236}">
                <a16:creationId xmlns:a16="http://schemas.microsoft.com/office/drawing/2014/main" id="{24B52C9D-2739-0C97-E2C7-B36544F8F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5" name="Rectangle 4">
            <a:extLst>
              <a:ext uri="{FF2B5EF4-FFF2-40B4-BE49-F238E27FC236}">
                <a16:creationId xmlns:a16="http://schemas.microsoft.com/office/drawing/2014/main" id="{F392E5F5-21F3-8EF1-6AF5-3B7E6634483D}"/>
              </a:ext>
            </a:extLst>
          </p:cNvPr>
          <p:cNvSpPr/>
          <p:nvPr/>
        </p:nvSpPr>
        <p:spPr>
          <a:xfrm>
            <a:off x="6032698" y="972255"/>
            <a:ext cx="5800577" cy="3728954"/>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086E96EF-4F78-30AE-C20B-6DA5C16274CD}"/>
              </a:ext>
            </a:extLst>
          </p:cNvPr>
          <p:cNvSpPr txBox="1"/>
          <p:nvPr/>
        </p:nvSpPr>
        <p:spPr>
          <a:xfrm>
            <a:off x="6438904" y="1296674"/>
            <a:ext cx="3276600"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Goed gedaan! / Helaas!</a:t>
            </a:r>
          </a:p>
        </p:txBody>
      </p:sp>
      <p:sp>
        <p:nvSpPr>
          <p:cNvPr id="9" name="TextBox 8">
            <a:extLst>
              <a:ext uri="{FF2B5EF4-FFF2-40B4-BE49-F238E27FC236}">
                <a16:creationId xmlns:a16="http://schemas.microsoft.com/office/drawing/2014/main" id="{27800E70-F00B-577B-59CE-235E06DF858C}"/>
              </a:ext>
            </a:extLst>
          </p:cNvPr>
          <p:cNvSpPr txBox="1"/>
          <p:nvPr/>
        </p:nvSpPr>
        <p:spPr>
          <a:xfrm>
            <a:off x="6438904" y="1827812"/>
            <a:ext cx="5033306" cy="2610651"/>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Signalen zoals veranderingen in gedrag, kunnen erop wijzen dat er iets aan de hand is. Alertheid op signalen is dan ook belangrijk.</a:t>
            </a:r>
          </a:p>
          <a:p>
            <a:pPr>
              <a:lnSpc>
                <a:spcPts val="1800"/>
              </a:lnSpc>
            </a:pPr>
            <a:endParaRPr lang="nl-NL" sz="1200" dirty="0">
              <a:solidFill>
                <a:srgbClr val="17212D"/>
              </a:solidFill>
              <a:latin typeface="Inter" panose="02000503000000020004" pitchFamily="2" charset="0"/>
              <a:ea typeface="Inter" panose="02000503000000020004" pitchFamily="2" charset="0"/>
            </a:endParaRPr>
          </a:p>
          <a:p>
            <a:pPr>
              <a:lnSpc>
                <a:spcPts val="1800"/>
              </a:lnSpc>
            </a:pPr>
            <a:r>
              <a:rPr lang="nl-NL" sz="1200" dirty="0">
                <a:solidFill>
                  <a:srgbClr val="17212D"/>
                </a:solidFill>
                <a:latin typeface="Inter" panose="02000503000000020004" pitchFamily="2" charset="0"/>
                <a:ea typeface="Inter" panose="02000503000000020004" pitchFamily="2" charset="0"/>
              </a:rPr>
              <a:t>Vergeetachtigheid uit zich op verschillende manieren. Voorbeelden van andere signalen die passen bij vergeetachtig gedrag zijn:</a:t>
            </a:r>
          </a:p>
          <a:p>
            <a:pPr marL="171450" indent="-171450">
              <a:lnSpc>
                <a:spcPts val="1800"/>
              </a:lnSpc>
              <a:buFont typeface="Arial" panose="020B0604020202020204" pitchFamily="34" charset="0"/>
              <a:buChar char="•"/>
            </a:pPr>
            <a:r>
              <a:rPr lang="nl-NL" sz="1200" dirty="0">
                <a:solidFill>
                  <a:srgbClr val="17212D"/>
                </a:solidFill>
                <a:latin typeface="Inter" panose="02000503000000020004" pitchFamily="2" charset="0"/>
                <a:ea typeface="Inter" panose="02000503000000020004" pitchFamily="2" charset="0"/>
              </a:rPr>
              <a:t>Niet op woorden of namen kunnen komen of de betekenis van woorden vergeten. </a:t>
            </a:r>
          </a:p>
          <a:p>
            <a:pPr marL="171450" indent="-171450">
              <a:lnSpc>
                <a:spcPts val="1800"/>
              </a:lnSpc>
              <a:buFont typeface="Arial" panose="020B0604020202020204" pitchFamily="34" charset="0"/>
              <a:buChar char="•"/>
            </a:pPr>
            <a:r>
              <a:rPr lang="nl-NL" sz="1200" dirty="0">
                <a:solidFill>
                  <a:srgbClr val="17212D"/>
                </a:solidFill>
                <a:latin typeface="Inter" panose="02000503000000020004" pitchFamily="2" charset="0"/>
                <a:ea typeface="Inter" panose="02000503000000020004" pitchFamily="2" charset="0"/>
              </a:rPr>
              <a:t>Sneller geïrriteerd raken of uit je slof schieten.</a:t>
            </a:r>
          </a:p>
          <a:p>
            <a:pPr marL="171450" indent="-171450">
              <a:lnSpc>
                <a:spcPts val="1800"/>
              </a:lnSpc>
              <a:buFont typeface="Arial" panose="020B0604020202020204" pitchFamily="34" charset="0"/>
              <a:buChar char="•"/>
            </a:pPr>
            <a:r>
              <a:rPr lang="nl-NL" sz="1200" dirty="0">
                <a:solidFill>
                  <a:srgbClr val="17212D"/>
                </a:solidFill>
                <a:latin typeface="Inter" panose="02000503000000020004" pitchFamily="2" charset="0"/>
                <a:ea typeface="Inter" panose="02000503000000020004" pitchFamily="2" charset="0"/>
              </a:rPr>
              <a:t>Het kwijtraken van spullen zoals sleutels of een pinpas.</a:t>
            </a:r>
          </a:p>
          <a:p>
            <a:pPr marL="171450" indent="-171450">
              <a:lnSpc>
                <a:spcPts val="1800"/>
              </a:lnSpc>
              <a:buFont typeface="Arial" panose="020B0604020202020204" pitchFamily="34" charset="0"/>
              <a:buChar char="•"/>
            </a:pPr>
            <a:r>
              <a:rPr lang="nl-NL" sz="1200" dirty="0">
                <a:solidFill>
                  <a:srgbClr val="17212D"/>
                </a:solidFill>
                <a:latin typeface="Inter" panose="02000503000000020004" pitchFamily="2" charset="0"/>
                <a:ea typeface="Inter" panose="02000503000000020004" pitchFamily="2" charset="0"/>
              </a:rPr>
              <a:t>De werking van apparaten of andere bekende handelingen vergeten.</a:t>
            </a:r>
          </a:p>
        </p:txBody>
      </p:sp>
      <p:pic>
        <p:nvPicPr>
          <p:cNvPr id="10" name="Picture 9" descr="A white text on an orange background&#10;&#10;Description automatically generated">
            <a:extLst>
              <a:ext uri="{FF2B5EF4-FFF2-40B4-BE49-F238E27FC236}">
                <a16:creationId xmlns:a16="http://schemas.microsoft.com/office/drawing/2014/main" id="{CF08C05D-1A13-0F54-CC41-D8EF8EE8C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188" y="4725388"/>
            <a:ext cx="1476375" cy="476250"/>
          </a:xfrm>
          <a:prstGeom prst="rect">
            <a:avLst/>
          </a:prstGeom>
        </p:spPr>
      </p:pic>
      <p:sp>
        <p:nvSpPr>
          <p:cNvPr id="14" name="Rectangle 13">
            <a:extLst>
              <a:ext uri="{FF2B5EF4-FFF2-40B4-BE49-F238E27FC236}">
                <a16:creationId xmlns:a16="http://schemas.microsoft.com/office/drawing/2014/main" id="{A4AF7757-481A-0A14-7A3B-D56A4F9067EF}"/>
              </a:ext>
            </a:extLst>
          </p:cNvPr>
          <p:cNvSpPr/>
          <p:nvPr/>
        </p:nvSpPr>
        <p:spPr>
          <a:xfrm>
            <a:off x="10231563" y="516949"/>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
        <p:nvSpPr>
          <p:cNvPr id="6" name="TextBox 5">
            <a:extLst>
              <a:ext uri="{FF2B5EF4-FFF2-40B4-BE49-F238E27FC236}">
                <a16:creationId xmlns:a16="http://schemas.microsoft.com/office/drawing/2014/main" id="{09DFD26A-8A85-749F-2F68-B297D76DC339}"/>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Tree>
    <p:extLst>
      <p:ext uri="{BB962C8B-B14F-4D97-AF65-F5344CB8AC3E}">
        <p14:creationId xmlns:p14="http://schemas.microsoft.com/office/powerpoint/2010/main" val="393378922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7D76C-DE97-F30E-5D16-F02C72B753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47"/>
            <a:ext cx="12191999" cy="6854652"/>
          </a:xfrm>
          <a:prstGeom prst="rect">
            <a:avLst/>
          </a:prstGeom>
        </p:spPr>
      </p:pic>
      <p:pic>
        <p:nvPicPr>
          <p:cNvPr id="3" name="Picture 2" descr="A silhouette of a city&#10;&#10;Description automatically generated">
            <a:extLst>
              <a:ext uri="{FF2B5EF4-FFF2-40B4-BE49-F238E27FC236}">
                <a16:creationId xmlns:a16="http://schemas.microsoft.com/office/drawing/2014/main" id="{9211D4AB-217B-ACDA-B122-6808F42AB970}"/>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7416479" y="985860"/>
            <a:ext cx="4419600" cy="4280619"/>
          </a:xfrm>
          <a:prstGeom prst="rect">
            <a:avLst/>
          </a:prstGeom>
        </p:spPr>
      </p:pic>
      <p:sp>
        <p:nvSpPr>
          <p:cNvPr id="4" name="TextBox 3">
            <a:extLst>
              <a:ext uri="{FF2B5EF4-FFF2-40B4-BE49-F238E27FC236}">
                <a16:creationId xmlns:a16="http://schemas.microsoft.com/office/drawing/2014/main" id="{A958767B-531B-3C2F-FCDE-B8E9A8F1C707}"/>
              </a:ext>
            </a:extLst>
          </p:cNvPr>
          <p:cNvSpPr txBox="1"/>
          <p:nvPr/>
        </p:nvSpPr>
        <p:spPr>
          <a:xfrm>
            <a:off x="7850819" y="1752146"/>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 van een ervaren collega</a:t>
            </a:r>
          </a:p>
        </p:txBody>
      </p:sp>
      <p:sp>
        <p:nvSpPr>
          <p:cNvPr id="5" name="TextBox 4">
            <a:extLst>
              <a:ext uri="{FF2B5EF4-FFF2-40B4-BE49-F238E27FC236}">
                <a16:creationId xmlns:a16="http://schemas.microsoft.com/office/drawing/2014/main" id="{8DE6A842-C11C-206F-E5AF-92DD962CEB21}"/>
              </a:ext>
            </a:extLst>
          </p:cNvPr>
          <p:cNvSpPr txBox="1"/>
          <p:nvPr/>
        </p:nvSpPr>
        <p:spPr>
          <a:xfrm>
            <a:off x="7850818" y="2517208"/>
            <a:ext cx="3721421" cy="2379819"/>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Onthoud dat één signaal niet altijd wil zeggen dat er iets dringends aan de hand is. Door de cliënt beter te leren kennen, kun je signalen op de juiste manier begrijpen en beoordelen of er mogelijk iets nodig is. </a:t>
            </a:r>
          </a:p>
          <a:p>
            <a:pPr>
              <a:lnSpc>
                <a:spcPts val="1800"/>
              </a:lnSpc>
            </a:pPr>
            <a:endParaRPr lang="nl-NL" sz="1200">
              <a:solidFill>
                <a:schemeClr val="bg1"/>
              </a:solidFill>
              <a:latin typeface="Inter" panose="02000503000000020004" pitchFamily="2" charset="0"/>
              <a:ea typeface="Inter" panose="02000503000000020004" pitchFamily="2" charset="0"/>
            </a:endParaRPr>
          </a:p>
          <a:p>
            <a:pPr>
              <a:lnSpc>
                <a:spcPts val="1800"/>
              </a:lnSpc>
            </a:pPr>
            <a:r>
              <a:rPr lang="nl-NL" sz="1200">
                <a:solidFill>
                  <a:schemeClr val="bg1"/>
                </a:solidFill>
                <a:latin typeface="Inter" panose="02000503000000020004" pitchFamily="2" charset="0"/>
                <a:ea typeface="Inter" panose="02000503000000020004" pitchFamily="2" charset="0"/>
              </a:rPr>
              <a:t>Blijf signalen onderzoeken. Komt een signaal vaker voor? Bespreek dit dan met je organisatie. Hetzelfde geldt voor het waarnemen van gedragsverandering bij de cliënt.</a:t>
            </a:r>
          </a:p>
        </p:txBody>
      </p:sp>
      <p:pic>
        <p:nvPicPr>
          <p:cNvPr id="6" name="Picture 5" descr="A white text on an orange background&#10;&#10;Description automatically generated">
            <a:extLst>
              <a:ext uri="{FF2B5EF4-FFF2-40B4-BE49-F238E27FC236}">
                <a16:creationId xmlns:a16="http://schemas.microsoft.com/office/drawing/2014/main" id="{0A88E843-1E3C-319A-68FB-91C4BA5C8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9704" y="5251239"/>
            <a:ext cx="1476375" cy="476250"/>
          </a:xfrm>
          <a:prstGeom prst="rect">
            <a:avLst/>
          </a:prstGeom>
        </p:spPr>
      </p:pic>
      <p:sp>
        <p:nvSpPr>
          <p:cNvPr id="7" name="Oval 6">
            <a:extLst>
              <a:ext uri="{FF2B5EF4-FFF2-40B4-BE49-F238E27FC236}">
                <a16:creationId xmlns:a16="http://schemas.microsoft.com/office/drawing/2014/main" id="{14919703-3EE0-06EC-5A46-6DAC55F2033D}"/>
              </a:ext>
            </a:extLst>
          </p:cNvPr>
          <p:cNvSpPr/>
          <p:nvPr/>
        </p:nvSpPr>
        <p:spPr>
          <a:xfrm>
            <a:off x="7056479" y="1678477"/>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8A2C80B0-FF26-331B-30FD-C8AB890C6CB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52579" y="1678477"/>
            <a:ext cx="723900" cy="723900"/>
          </a:xfrm>
          <a:prstGeom prst="rect">
            <a:avLst/>
          </a:prstGeom>
        </p:spPr>
      </p:pic>
    </p:spTree>
    <p:extLst>
      <p:ext uri="{BB962C8B-B14F-4D97-AF65-F5344CB8AC3E}">
        <p14:creationId xmlns:p14="http://schemas.microsoft.com/office/powerpoint/2010/main" val="196777286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7" name="Rectangle 6">
            <a:extLst>
              <a:ext uri="{FF2B5EF4-FFF2-40B4-BE49-F238E27FC236}">
                <a16:creationId xmlns:a16="http://schemas.microsoft.com/office/drawing/2014/main" id="{485891EA-22B4-B088-50CD-4C0548C87F09}"/>
              </a:ext>
            </a:extLst>
          </p:cNvPr>
          <p:cNvSpPr/>
          <p:nvPr/>
        </p:nvSpPr>
        <p:spPr>
          <a:xfrm>
            <a:off x="512400" y="5019675"/>
            <a:ext cx="3108245" cy="115287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907EADAF-0FDC-E595-20F8-E8179A542A53}"/>
              </a:ext>
            </a:extLst>
          </p:cNvPr>
          <p:cNvSpPr txBox="1"/>
          <p:nvPr/>
        </p:nvSpPr>
        <p:spPr>
          <a:xfrm>
            <a:off x="668579" y="5088279"/>
            <a:ext cx="2795886" cy="1015663"/>
          </a:xfrm>
          <a:prstGeom prst="rect">
            <a:avLst/>
          </a:prstGeom>
          <a:noFill/>
        </p:spPr>
        <p:txBody>
          <a:bodyPr wrap="square" rtlCol="0">
            <a:spAutoFit/>
          </a:bodyPr>
          <a:lstStyle/>
          <a:p>
            <a:r>
              <a:rPr lang="nl-NL" sz="1200">
                <a:solidFill>
                  <a:srgbClr val="1A1A1A"/>
                </a:solidFill>
                <a:latin typeface="Inter" panose="02000503000000020004" pitchFamily="2" charset="0"/>
                <a:ea typeface="Inter" panose="02000503000000020004" pitchFamily="2" charset="0"/>
              </a:rPr>
              <a:t>Je gaat een nieuwe werkdag als huishoudelijke medewerker beginnen. Het is </a:t>
            </a:r>
            <a:r>
              <a:rPr lang="nl-NL" sz="1200">
                <a:solidFill>
                  <a:srgbClr val="17212D"/>
                </a:solidFill>
                <a:latin typeface="Inter" panose="02000503000000020004" pitchFamily="2" charset="0"/>
                <a:ea typeface="Inter" panose="02000503000000020004" pitchFamily="2" charset="0"/>
              </a:rPr>
              <a:t>8:30 uur in de ochtend. Voor vandaag zijn er 3 cliënten ingepland.</a:t>
            </a:r>
          </a:p>
        </p:txBody>
      </p:sp>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0 / 3 cliënten bezocht</a:t>
            </a:r>
          </a:p>
        </p:txBody>
      </p:sp>
    </p:spTree>
    <p:extLst>
      <p:ext uri="{BB962C8B-B14F-4D97-AF65-F5344CB8AC3E}">
        <p14:creationId xmlns:p14="http://schemas.microsoft.com/office/powerpoint/2010/main" val="3214792817"/>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4FCB3-00A5-5C12-68EF-020587B73B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2"/>
          </a:xfrm>
          <a:prstGeom prst="rect">
            <a:avLst/>
          </a:prstGeom>
        </p:spPr>
      </p:pic>
      <p:pic>
        <p:nvPicPr>
          <p:cNvPr id="3" name="Picture 2" descr="A silhouette of a house&#10;&#10;Description automatically generated">
            <a:extLst>
              <a:ext uri="{FF2B5EF4-FFF2-40B4-BE49-F238E27FC236}">
                <a16:creationId xmlns:a16="http://schemas.microsoft.com/office/drawing/2014/main" id="{AF5E001A-612B-623F-4F77-C53FFA13B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713" y="1094289"/>
            <a:ext cx="4419600" cy="1828800"/>
          </a:xfrm>
          <a:prstGeom prst="rect">
            <a:avLst/>
          </a:prstGeom>
        </p:spPr>
      </p:pic>
      <p:sp>
        <p:nvSpPr>
          <p:cNvPr id="6" name="TextBox 5">
            <a:extLst>
              <a:ext uri="{FF2B5EF4-FFF2-40B4-BE49-F238E27FC236}">
                <a16:creationId xmlns:a16="http://schemas.microsoft.com/office/drawing/2014/main" id="{779AACD8-C6AD-DE22-914A-FF2429DF5C81}"/>
              </a:ext>
            </a:extLst>
          </p:cNvPr>
          <p:cNvSpPr txBox="1"/>
          <p:nvPr/>
        </p:nvSpPr>
        <p:spPr>
          <a:xfrm>
            <a:off x="4190769" y="1623311"/>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Wat denk jij?</a:t>
            </a:r>
          </a:p>
        </p:txBody>
      </p:sp>
      <p:sp>
        <p:nvSpPr>
          <p:cNvPr id="7" name="TextBox 6">
            <a:extLst>
              <a:ext uri="{FF2B5EF4-FFF2-40B4-BE49-F238E27FC236}">
                <a16:creationId xmlns:a16="http://schemas.microsoft.com/office/drawing/2014/main" id="{A4271316-52E2-8168-FA03-40ED887861EF}"/>
              </a:ext>
            </a:extLst>
          </p:cNvPr>
          <p:cNvSpPr txBox="1"/>
          <p:nvPr/>
        </p:nvSpPr>
        <p:spPr>
          <a:xfrm>
            <a:off x="4190771" y="2141813"/>
            <a:ext cx="3405822" cy="533159"/>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Als huishoudelijk medewerker heb jij een signalerende functie.</a:t>
            </a:r>
          </a:p>
        </p:txBody>
      </p:sp>
      <p:sp>
        <p:nvSpPr>
          <p:cNvPr id="8" name="Rectangle 7">
            <a:extLst>
              <a:ext uri="{FF2B5EF4-FFF2-40B4-BE49-F238E27FC236}">
                <a16:creationId xmlns:a16="http://schemas.microsoft.com/office/drawing/2014/main" id="{38FD9921-5B7E-41E5-33D9-4EBD48865A99}"/>
              </a:ext>
            </a:extLst>
          </p:cNvPr>
          <p:cNvSpPr/>
          <p:nvPr/>
        </p:nvSpPr>
        <p:spPr>
          <a:xfrm>
            <a:off x="4111522" y="1718778"/>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96147111-A221-3972-0A51-F7CE8205A18C}"/>
              </a:ext>
            </a:extLst>
          </p:cNvPr>
          <p:cNvSpPr/>
          <p:nvPr/>
        </p:nvSpPr>
        <p:spPr>
          <a:xfrm>
            <a:off x="4103330" y="2923089"/>
            <a:ext cx="4046983" cy="93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2BD436F3-87C4-AC36-BEC0-195854D5063D}"/>
              </a:ext>
            </a:extLst>
          </p:cNvPr>
          <p:cNvSpPr txBox="1"/>
          <p:nvPr/>
        </p:nvSpPr>
        <p:spPr>
          <a:xfrm>
            <a:off x="4183146" y="3004445"/>
            <a:ext cx="3887351" cy="773289"/>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Waarom is het belangrijk om signalen van complex gedrag te melden binnen je organisatie?</a:t>
            </a:r>
          </a:p>
          <a:p>
            <a:pPr>
              <a:lnSpc>
                <a:spcPts val="1800"/>
              </a:lnSpc>
            </a:pPr>
            <a:r>
              <a:rPr lang="nl-NL" sz="1200">
                <a:solidFill>
                  <a:srgbClr val="17212D"/>
                </a:solidFill>
                <a:latin typeface="Douglas-Calgury Block" panose="00000500000000000000" pitchFamily="50" charset="0"/>
                <a:ea typeface="Inter" panose="02000503000000020004" pitchFamily="2" charset="0"/>
              </a:rPr>
              <a:t>Schrijf hieronder je antwoord op.</a:t>
            </a:r>
          </a:p>
        </p:txBody>
      </p:sp>
      <p:pic>
        <p:nvPicPr>
          <p:cNvPr id="11" name="Picture 10">
            <a:extLst>
              <a:ext uri="{FF2B5EF4-FFF2-40B4-BE49-F238E27FC236}">
                <a16:creationId xmlns:a16="http://schemas.microsoft.com/office/drawing/2014/main" id="{7D686A71-CE19-D9EB-148D-B7687BC77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713" y="2951028"/>
            <a:ext cx="324000" cy="432000"/>
          </a:xfrm>
          <a:prstGeom prst="rect">
            <a:avLst/>
          </a:prstGeom>
        </p:spPr>
      </p:pic>
      <p:pic>
        <p:nvPicPr>
          <p:cNvPr id="13" name="Picture 12">
            <a:extLst>
              <a:ext uri="{FF2B5EF4-FFF2-40B4-BE49-F238E27FC236}">
                <a16:creationId xmlns:a16="http://schemas.microsoft.com/office/drawing/2014/main" id="{7CE94D74-8D71-CEE7-E2B9-720BFF50D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7563573" y="3710520"/>
            <a:ext cx="266700" cy="571500"/>
          </a:xfrm>
          <a:prstGeom prst="rect">
            <a:avLst/>
          </a:prstGeom>
        </p:spPr>
      </p:pic>
      <p:sp>
        <p:nvSpPr>
          <p:cNvPr id="14" name="Rectangle 13">
            <a:extLst>
              <a:ext uri="{FF2B5EF4-FFF2-40B4-BE49-F238E27FC236}">
                <a16:creationId xmlns:a16="http://schemas.microsoft.com/office/drawing/2014/main" id="{692A6541-5AAE-96A1-8B89-A9D50A6372E7}"/>
              </a:ext>
            </a:extLst>
          </p:cNvPr>
          <p:cNvSpPr/>
          <p:nvPr/>
        </p:nvSpPr>
        <p:spPr>
          <a:xfrm>
            <a:off x="4111522" y="4129620"/>
            <a:ext cx="4038791" cy="1196309"/>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15" name="TextBox 14">
            <a:extLst>
              <a:ext uri="{FF2B5EF4-FFF2-40B4-BE49-F238E27FC236}">
                <a16:creationId xmlns:a16="http://schemas.microsoft.com/office/drawing/2014/main" id="{299C0108-7501-F01C-C073-91ADBC2DA5FE}"/>
              </a:ext>
            </a:extLst>
          </p:cNvPr>
          <p:cNvSpPr txBox="1"/>
          <p:nvPr/>
        </p:nvSpPr>
        <p:spPr>
          <a:xfrm>
            <a:off x="4262962" y="4272345"/>
            <a:ext cx="3673151" cy="276999"/>
          </a:xfrm>
          <a:prstGeom prst="rect">
            <a:avLst/>
          </a:prstGeom>
          <a:noFill/>
        </p:spPr>
        <p:txBody>
          <a:bodyPr wrap="square" rtlCol="0">
            <a:spAutoFit/>
          </a:bodyPr>
          <a:lstStyle/>
          <a:p>
            <a:r>
              <a:rPr lang="nl-NL" sz="1200">
                <a:solidFill>
                  <a:schemeClr val="bg1"/>
                </a:solidFill>
                <a:latin typeface="Inter" panose="02000503000000020004" pitchFamily="2" charset="0"/>
                <a:ea typeface="Inter" panose="02000503000000020004" pitchFamily="2" charset="0"/>
              </a:rPr>
              <a:t>Noteer je antwoord hier. </a:t>
            </a:r>
          </a:p>
        </p:txBody>
      </p:sp>
      <p:pic>
        <p:nvPicPr>
          <p:cNvPr id="18" name="Picture 17">
            <a:extLst>
              <a:ext uri="{FF2B5EF4-FFF2-40B4-BE49-F238E27FC236}">
                <a16:creationId xmlns:a16="http://schemas.microsoft.com/office/drawing/2014/main" id="{887897E6-9BF1-D0C6-85BC-9D79C0BF1D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2453" y="5332714"/>
            <a:ext cx="1943100" cy="466725"/>
          </a:xfrm>
          <a:prstGeom prst="rect">
            <a:avLst/>
          </a:prstGeom>
        </p:spPr>
      </p:pic>
    </p:spTree>
    <p:extLst>
      <p:ext uri="{BB962C8B-B14F-4D97-AF65-F5344CB8AC3E}">
        <p14:creationId xmlns:p14="http://schemas.microsoft.com/office/powerpoint/2010/main" val="109277916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4FCB3-00A5-5C12-68EF-020587B73B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2"/>
          </a:xfrm>
          <a:prstGeom prst="rect">
            <a:avLst/>
          </a:prstGeom>
        </p:spPr>
      </p:pic>
      <p:pic>
        <p:nvPicPr>
          <p:cNvPr id="3" name="Picture 2" descr="A silhouette of a house&#10;&#10;Description automatically generated">
            <a:extLst>
              <a:ext uri="{FF2B5EF4-FFF2-40B4-BE49-F238E27FC236}">
                <a16:creationId xmlns:a16="http://schemas.microsoft.com/office/drawing/2014/main" id="{AF5E001A-612B-623F-4F77-C53FFA13B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713" y="1094289"/>
            <a:ext cx="4419600" cy="1828800"/>
          </a:xfrm>
          <a:prstGeom prst="rect">
            <a:avLst/>
          </a:prstGeom>
        </p:spPr>
      </p:pic>
      <p:sp>
        <p:nvSpPr>
          <p:cNvPr id="6" name="TextBox 5">
            <a:extLst>
              <a:ext uri="{FF2B5EF4-FFF2-40B4-BE49-F238E27FC236}">
                <a16:creationId xmlns:a16="http://schemas.microsoft.com/office/drawing/2014/main" id="{779AACD8-C6AD-DE22-914A-FF2429DF5C81}"/>
              </a:ext>
            </a:extLst>
          </p:cNvPr>
          <p:cNvSpPr txBox="1"/>
          <p:nvPr/>
        </p:nvSpPr>
        <p:spPr>
          <a:xfrm>
            <a:off x="4190769" y="1623311"/>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Wat denk jij?</a:t>
            </a:r>
          </a:p>
        </p:txBody>
      </p:sp>
      <p:sp>
        <p:nvSpPr>
          <p:cNvPr id="7" name="TextBox 6">
            <a:extLst>
              <a:ext uri="{FF2B5EF4-FFF2-40B4-BE49-F238E27FC236}">
                <a16:creationId xmlns:a16="http://schemas.microsoft.com/office/drawing/2014/main" id="{A4271316-52E2-8168-FA03-40ED887861EF}"/>
              </a:ext>
            </a:extLst>
          </p:cNvPr>
          <p:cNvSpPr txBox="1"/>
          <p:nvPr/>
        </p:nvSpPr>
        <p:spPr>
          <a:xfrm>
            <a:off x="4190771" y="2141813"/>
            <a:ext cx="3405822" cy="533159"/>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Als huishoudelijk medewerker heb jij een signalerende functie.</a:t>
            </a:r>
          </a:p>
        </p:txBody>
      </p:sp>
      <p:sp>
        <p:nvSpPr>
          <p:cNvPr id="8" name="Rectangle 7">
            <a:extLst>
              <a:ext uri="{FF2B5EF4-FFF2-40B4-BE49-F238E27FC236}">
                <a16:creationId xmlns:a16="http://schemas.microsoft.com/office/drawing/2014/main" id="{38FD9921-5B7E-41E5-33D9-4EBD48865A99}"/>
              </a:ext>
            </a:extLst>
          </p:cNvPr>
          <p:cNvSpPr/>
          <p:nvPr/>
        </p:nvSpPr>
        <p:spPr>
          <a:xfrm>
            <a:off x="4111522" y="1718778"/>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96147111-A221-3972-0A51-F7CE8205A18C}"/>
              </a:ext>
            </a:extLst>
          </p:cNvPr>
          <p:cNvSpPr/>
          <p:nvPr/>
        </p:nvSpPr>
        <p:spPr>
          <a:xfrm>
            <a:off x="4103330" y="2923089"/>
            <a:ext cx="4046983" cy="93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2BD436F3-87C4-AC36-BEC0-195854D5063D}"/>
              </a:ext>
            </a:extLst>
          </p:cNvPr>
          <p:cNvSpPr txBox="1"/>
          <p:nvPr/>
        </p:nvSpPr>
        <p:spPr>
          <a:xfrm>
            <a:off x="4183146" y="3004445"/>
            <a:ext cx="3887351" cy="773289"/>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Waarom is het belangrijk om signalen van complex gedrag te melden binnen je organisatie?</a:t>
            </a:r>
          </a:p>
          <a:p>
            <a:pPr>
              <a:lnSpc>
                <a:spcPts val="1800"/>
              </a:lnSpc>
            </a:pPr>
            <a:r>
              <a:rPr lang="nl-NL" sz="1200">
                <a:solidFill>
                  <a:srgbClr val="17212D"/>
                </a:solidFill>
                <a:latin typeface="Douglas-Calgury Block" panose="00000500000000000000" pitchFamily="50" charset="0"/>
                <a:ea typeface="Inter" panose="02000503000000020004" pitchFamily="2" charset="0"/>
              </a:rPr>
              <a:t>Schrijf hieronder je antwoord op.</a:t>
            </a:r>
          </a:p>
        </p:txBody>
      </p:sp>
      <p:pic>
        <p:nvPicPr>
          <p:cNvPr id="11" name="Picture 10">
            <a:extLst>
              <a:ext uri="{FF2B5EF4-FFF2-40B4-BE49-F238E27FC236}">
                <a16:creationId xmlns:a16="http://schemas.microsoft.com/office/drawing/2014/main" id="{7D686A71-CE19-D9EB-148D-B7687BC77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713" y="2951028"/>
            <a:ext cx="324000" cy="432000"/>
          </a:xfrm>
          <a:prstGeom prst="rect">
            <a:avLst/>
          </a:prstGeom>
        </p:spPr>
      </p:pic>
      <p:pic>
        <p:nvPicPr>
          <p:cNvPr id="13" name="Picture 12">
            <a:extLst>
              <a:ext uri="{FF2B5EF4-FFF2-40B4-BE49-F238E27FC236}">
                <a16:creationId xmlns:a16="http://schemas.microsoft.com/office/drawing/2014/main" id="{7CE94D74-8D71-CEE7-E2B9-720BFF50D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7563573" y="3710520"/>
            <a:ext cx="266700" cy="571500"/>
          </a:xfrm>
          <a:prstGeom prst="rect">
            <a:avLst/>
          </a:prstGeom>
        </p:spPr>
      </p:pic>
      <p:sp>
        <p:nvSpPr>
          <p:cNvPr id="14" name="Rectangle 13">
            <a:extLst>
              <a:ext uri="{FF2B5EF4-FFF2-40B4-BE49-F238E27FC236}">
                <a16:creationId xmlns:a16="http://schemas.microsoft.com/office/drawing/2014/main" id="{692A6541-5AAE-96A1-8B89-A9D50A6372E7}"/>
              </a:ext>
            </a:extLst>
          </p:cNvPr>
          <p:cNvSpPr/>
          <p:nvPr/>
        </p:nvSpPr>
        <p:spPr>
          <a:xfrm>
            <a:off x="4111522" y="4129620"/>
            <a:ext cx="4038791" cy="1196309"/>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15" name="TextBox 14">
            <a:extLst>
              <a:ext uri="{FF2B5EF4-FFF2-40B4-BE49-F238E27FC236}">
                <a16:creationId xmlns:a16="http://schemas.microsoft.com/office/drawing/2014/main" id="{299C0108-7501-F01C-C073-91ADBC2DA5FE}"/>
              </a:ext>
            </a:extLst>
          </p:cNvPr>
          <p:cNvSpPr txBox="1"/>
          <p:nvPr/>
        </p:nvSpPr>
        <p:spPr>
          <a:xfrm>
            <a:off x="4262962" y="4272345"/>
            <a:ext cx="3673151" cy="276999"/>
          </a:xfrm>
          <a:prstGeom prst="rect">
            <a:avLst/>
          </a:prstGeom>
          <a:noFill/>
        </p:spPr>
        <p:txBody>
          <a:bodyPr wrap="square" rtlCol="0">
            <a:spAutoFit/>
          </a:bodyPr>
          <a:lstStyle/>
          <a:p>
            <a:r>
              <a:rPr lang="nl-NL" sz="1200">
                <a:solidFill>
                  <a:schemeClr val="bg1"/>
                </a:solidFill>
                <a:latin typeface="Inter" panose="02000503000000020004" pitchFamily="2" charset="0"/>
                <a:ea typeface="Inter" panose="02000503000000020004" pitchFamily="2" charset="0"/>
              </a:rPr>
              <a:t>Noteer je antwoord hier. </a:t>
            </a:r>
          </a:p>
        </p:txBody>
      </p:sp>
      <p:pic>
        <p:nvPicPr>
          <p:cNvPr id="18" name="Picture 17">
            <a:extLst>
              <a:ext uri="{FF2B5EF4-FFF2-40B4-BE49-F238E27FC236}">
                <a16:creationId xmlns:a16="http://schemas.microsoft.com/office/drawing/2014/main" id="{887897E6-9BF1-D0C6-85BC-9D79C0BF1D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2453" y="5332714"/>
            <a:ext cx="1943100" cy="466725"/>
          </a:xfrm>
          <a:prstGeom prst="rect">
            <a:avLst/>
          </a:prstGeom>
        </p:spPr>
      </p:pic>
      <p:pic>
        <p:nvPicPr>
          <p:cNvPr id="19" name="Picture 18" descr="A black rectangle with white text&#10;&#10;Description automatically generated">
            <a:extLst>
              <a:ext uri="{FF2B5EF4-FFF2-40B4-BE49-F238E27FC236}">
                <a16:creationId xmlns:a16="http://schemas.microsoft.com/office/drawing/2014/main" id="{03BE8DB5-3D90-653B-8693-B359601BB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2" name="Rectangle 1">
            <a:extLst>
              <a:ext uri="{FF2B5EF4-FFF2-40B4-BE49-F238E27FC236}">
                <a16:creationId xmlns:a16="http://schemas.microsoft.com/office/drawing/2014/main" id="{9A4FCA36-D0B1-51F9-53E2-24FBC4495833}"/>
              </a:ext>
            </a:extLst>
          </p:cNvPr>
          <p:cNvSpPr/>
          <p:nvPr/>
        </p:nvSpPr>
        <p:spPr>
          <a:xfrm>
            <a:off x="6032698" y="1600905"/>
            <a:ext cx="5800577" cy="3528000"/>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DC737880-EFFD-4F18-A4B8-11E15E9423A8}"/>
              </a:ext>
            </a:extLst>
          </p:cNvPr>
          <p:cNvSpPr txBox="1"/>
          <p:nvPr/>
        </p:nvSpPr>
        <p:spPr>
          <a:xfrm>
            <a:off x="6438904" y="1925324"/>
            <a:ext cx="5033306"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Bedankt voor je antwoord!</a:t>
            </a:r>
          </a:p>
        </p:txBody>
      </p:sp>
      <p:sp>
        <p:nvSpPr>
          <p:cNvPr id="12" name="TextBox 11">
            <a:extLst>
              <a:ext uri="{FF2B5EF4-FFF2-40B4-BE49-F238E27FC236}">
                <a16:creationId xmlns:a16="http://schemas.microsoft.com/office/drawing/2014/main" id="{9BCEFCAA-23DA-9CAC-8CC9-39031DF420A1}"/>
              </a:ext>
            </a:extLst>
          </p:cNvPr>
          <p:cNvSpPr txBox="1"/>
          <p:nvPr/>
        </p:nvSpPr>
        <p:spPr>
          <a:xfrm>
            <a:off x="6438904" y="2456462"/>
            <a:ext cx="5033306" cy="2379819"/>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Er zijn meerdere redenen waarom het belangrijk is om signalen van complex gedrag te melden binnen je organisatie:</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Om een verstoorde relatie met de cliënt te voorkomen.</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Om achteruitgang bij de cliënt te melden.</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Zodat er (tijdig) extra hulp ingeschakeld kan worden, van bijvoorbeeld de huisarts, GGZ, wijkverpleging of het buurtteam.</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Om duidelijk zicht te krijgen op de situatie en zo te beoordelen wat de cliënt nodig heeft en of de situatie veilig is.</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Om je eigen ervaring te checken.</a:t>
            </a:r>
          </a:p>
          <a:p>
            <a:pPr marL="228600" indent="-228600">
              <a:lnSpc>
                <a:spcPts val="1800"/>
              </a:lnSpc>
              <a:buFont typeface="+mj-lt"/>
              <a:buAutoNum type="arabicPeriod"/>
            </a:pPr>
            <a:r>
              <a:rPr lang="nl-NL" sz="1200" dirty="0">
                <a:solidFill>
                  <a:srgbClr val="17212D"/>
                </a:solidFill>
                <a:latin typeface="Inter" panose="02000503000000020004" pitchFamily="2" charset="0"/>
                <a:ea typeface="Inter" panose="02000503000000020004" pitchFamily="2" charset="0"/>
              </a:rPr>
              <a:t>Om zelf de juiste ondersteuning te krijgen.</a:t>
            </a:r>
          </a:p>
        </p:txBody>
      </p:sp>
      <p:pic>
        <p:nvPicPr>
          <p:cNvPr id="16" name="Picture 15" descr="A white text on an orange background&#10;&#10;Description automatically generated">
            <a:extLst>
              <a:ext uri="{FF2B5EF4-FFF2-40B4-BE49-F238E27FC236}">
                <a16:creationId xmlns:a16="http://schemas.microsoft.com/office/drawing/2014/main" id="{F4D117AE-1597-CDE9-893D-AE3330499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2140" y="5156334"/>
            <a:ext cx="1476375" cy="476250"/>
          </a:xfrm>
          <a:prstGeom prst="rect">
            <a:avLst/>
          </a:prstGeom>
        </p:spPr>
      </p:pic>
      <p:sp>
        <p:nvSpPr>
          <p:cNvPr id="17" name="Rectangle 16">
            <a:extLst>
              <a:ext uri="{FF2B5EF4-FFF2-40B4-BE49-F238E27FC236}">
                <a16:creationId xmlns:a16="http://schemas.microsoft.com/office/drawing/2014/main" id="{A906DBDB-D0FB-7D7E-8A80-4AA251C9E849}"/>
              </a:ext>
            </a:extLst>
          </p:cNvPr>
          <p:cNvSpPr/>
          <p:nvPr/>
        </p:nvSpPr>
        <p:spPr>
          <a:xfrm>
            <a:off x="10232325" y="114370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217355976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4FCB3-00A5-5C12-68EF-020587B73B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2"/>
          </a:xfrm>
          <a:prstGeom prst="rect">
            <a:avLst/>
          </a:prstGeom>
        </p:spPr>
      </p:pic>
      <p:sp>
        <p:nvSpPr>
          <p:cNvPr id="2" name="TextBox 1">
            <a:extLst>
              <a:ext uri="{FF2B5EF4-FFF2-40B4-BE49-F238E27FC236}">
                <a16:creationId xmlns:a16="http://schemas.microsoft.com/office/drawing/2014/main" id="{2CFABCBB-E4DD-245D-38E5-7C607B0927E3}"/>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Wel of niet melden?</a:t>
            </a:r>
          </a:p>
        </p:txBody>
      </p:sp>
      <p:sp>
        <p:nvSpPr>
          <p:cNvPr id="4" name="Rectangle 3">
            <a:extLst>
              <a:ext uri="{FF2B5EF4-FFF2-40B4-BE49-F238E27FC236}">
                <a16:creationId xmlns:a16="http://schemas.microsoft.com/office/drawing/2014/main" id="{9B201A9E-E4B4-F707-7A16-54784ED8F9F2}"/>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316B42F5-4DEE-A28D-37A1-297F7AFD8950}"/>
              </a:ext>
            </a:extLst>
          </p:cNvPr>
          <p:cNvSpPr txBox="1"/>
          <p:nvPr/>
        </p:nvSpPr>
        <p:spPr>
          <a:xfrm>
            <a:off x="3556714" y="2395008"/>
            <a:ext cx="5078572" cy="276999"/>
          </a:xfrm>
          <a:prstGeom prst="rect">
            <a:avLst/>
          </a:prstGeom>
          <a:noFill/>
        </p:spPr>
        <p:txBody>
          <a:bodyPr wrap="square" rtlCol="0">
            <a:spAutoFit/>
          </a:bodyPr>
          <a:lstStyle/>
          <a:p>
            <a:pPr algn="ctr"/>
            <a:r>
              <a:rPr lang="nl-NL" sz="1200" dirty="0">
                <a:solidFill>
                  <a:schemeClr val="bg1"/>
                </a:solidFill>
                <a:latin typeface="Douglas-Calgury Block" panose="00000500000000000000" pitchFamily="50" charset="0"/>
              </a:rPr>
              <a:t>Zou jij van mevrouw haar situatie melding maken bij je organisatie?</a:t>
            </a:r>
          </a:p>
        </p:txBody>
      </p:sp>
      <p:sp>
        <p:nvSpPr>
          <p:cNvPr id="7" name="Rectangle 6">
            <a:extLst>
              <a:ext uri="{FF2B5EF4-FFF2-40B4-BE49-F238E27FC236}">
                <a16:creationId xmlns:a16="http://schemas.microsoft.com/office/drawing/2014/main" id="{410CCED4-2E22-BBEB-F7C5-552D8C79A0FC}"/>
              </a:ext>
            </a:extLst>
          </p:cNvPr>
          <p:cNvSpPr/>
          <p:nvPr/>
        </p:nvSpPr>
        <p:spPr>
          <a:xfrm>
            <a:off x="2560320" y="3074670"/>
            <a:ext cx="342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9BEA1E2-F19B-FE0B-0AD9-4FEDE23305F5}"/>
              </a:ext>
            </a:extLst>
          </p:cNvPr>
          <p:cNvSpPr/>
          <p:nvPr/>
        </p:nvSpPr>
        <p:spPr>
          <a:xfrm>
            <a:off x="6313170" y="3074670"/>
            <a:ext cx="342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797EFFA3-D125-B1B6-E285-7078C4EEEE0A}"/>
              </a:ext>
            </a:extLst>
          </p:cNvPr>
          <p:cNvSpPr txBox="1"/>
          <p:nvPr/>
        </p:nvSpPr>
        <p:spPr>
          <a:xfrm>
            <a:off x="2811091" y="3194505"/>
            <a:ext cx="2918459"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Ik meld dit </a:t>
            </a:r>
            <a:r>
              <a:rPr lang="nl-NL" sz="2400" u="sng">
                <a:solidFill>
                  <a:schemeClr val="bg1"/>
                </a:solidFill>
                <a:latin typeface="Douglas-Calgury Block" panose="00000500000000000000" pitchFamily="50" charset="0"/>
              </a:rPr>
              <a:t>wel</a:t>
            </a:r>
            <a:r>
              <a:rPr lang="nl-NL" sz="2400">
                <a:solidFill>
                  <a:schemeClr val="bg1"/>
                </a:solidFill>
                <a:latin typeface="Douglas-Calgury Block" panose="00000500000000000000" pitchFamily="50" charset="0"/>
              </a:rPr>
              <a:t> bij mijn organisatie.</a:t>
            </a:r>
          </a:p>
        </p:txBody>
      </p:sp>
      <p:sp>
        <p:nvSpPr>
          <p:cNvPr id="14" name="TextBox 13">
            <a:extLst>
              <a:ext uri="{FF2B5EF4-FFF2-40B4-BE49-F238E27FC236}">
                <a16:creationId xmlns:a16="http://schemas.microsoft.com/office/drawing/2014/main" id="{2B1445C1-3406-A4C8-642C-1E7AD318E8AF}"/>
              </a:ext>
            </a:extLst>
          </p:cNvPr>
          <p:cNvSpPr txBox="1"/>
          <p:nvPr/>
        </p:nvSpPr>
        <p:spPr>
          <a:xfrm>
            <a:off x="6563941" y="3217172"/>
            <a:ext cx="2918459"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Ik meld dit </a:t>
            </a:r>
            <a:r>
              <a:rPr lang="nl-NL" sz="2400" u="sng">
                <a:solidFill>
                  <a:schemeClr val="bg1"/>
                </a:solidFill>
                <a:latin typeface="Douglas-Calgury Block" panose="00000500000000000000" pitchFamily="50" charset="0"/>
              </a:rPr>
              <a:t>niet</a:t>
            </a:r>
            <a:r>
              <a:rPr lang="nl-NL" sz="2400">
                <a:solidFill>
                  <a:schemeClr val="bg1"/>
                </a:solidFill>
                <a:latin typeface="Douglas-Calgury Block" panose="00000500000000000000" pitchFamily="50" charset="0"/>
              </a:rPr>
              <a:t> bij mijn organisatie.</a:t>
            </a:r>
          </a:p>
        </p:txBody>
      </p:sp>
      <p:pic>
        <p:nvPicPr>
          <p:cNvPr id="12" name="Picture 11">
            <a:extLst>
              <a:ext uri="{FF2B5EF4-FFF2-40B4-BE49-F238E27FC236}">
                <a16:creationId xmlns:a16="http://schemas.microsoft.com/office/drawing/2014/main" id="{53F8D8D0-D82D-B3EC-9ED0-C8D13D9EB0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166" y="3313866"/>
            <a:ext cx="209550" cy="209550"/>
          </a:xfrm>
          <a:prstGeom prst="rect">
            <a:avLst/>
          </a:prstGeom>
        </p:spPr>
      </p:pic>
      <p:pic>
        <p:nvPicPr>
          <p:cNvPr id="9" name="Picture 8">
            <a:extLst>
              <a:ext uri="{FF2B5EF4-FFF2-40B4-BE49-F238E27FC236}">
                <a16:creationId xmlns:a16="http://schemas.microsoft.com/office/drawing/2014/main" id="{C33DDB88-B123-3EA7-56C1-B7DB38916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6316" y="3301365"/>
            <a:ext cx="209550" cy="209550"/>
          </a:xfrm>
          <a:prstGeom prst="rect">
            <a:avLst/>
          </a:prstGeom>
        </p:spPr>
      </p:pic>
    </p:spTree>
    <p:extLst>
      <p:ext uri="{BB962C8B-B14F-4D97-AF65-F5344CB8AC3E}">
        <p14:creationId xmlns:p14="http://schemas.microsoft.com/office/powerpoint/2010/main" val="101582907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4FCB3-00A5-5C12-68EF-020587B73B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2"/>
          </a:xfrm>
          <a:prstGeom prst="rect">
            <a:avLst/>
          </a:prstGeom>
        </p:spPr>
      </p:pic>
      <p:sp>
        <p:nvSpPr>
          <p:cNvPr id="2" name="TextBox 1">
            <a:extLst>
              <a:ext uri="{FF2B5EF4-FFF2-40B4-BE49-F238E27FC236}">
                <a16:creationId xmlns:a16="http://schemas.microsoft.com/office/drawing/2014/main" id="{2CFABCBB-E4DD-245D-38E5-7C607B0927E3}"/>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Wel of niet melden?</a:t>
            </a:r>
          </a:p>
        </p:txBody>
      </p:sp>
      <p:sp>
        <p:nvSpPr>
          <p:cNvPr id="4" name="Rectangle 3">
            <a:extLst>
              <a:ext uri="{FF2B5EF4-FFF2-40B4-BE49-F238E27FC236}">
                <a16:creationId xmlns:a16="http://schemas.microsoft.com/office/drawing/2014/main" id="{9B201A9E-E4B4-F707-7A16-54784ED8F9F2}"/>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316B42F5-4DEE-A28D-37A1-297F7AFD8950}"/>
              </a:ext>
            </a:extLst>
          </p:cNvPr>
          <p:cNvSpPr txBox="1"/>
          <p:nvPr/>
        </p:nvSpPr>
        <p:spPr>
          <a:xfrm>
            <a:off x="3556714" y="2395008"/>
            <a:ext cx="5078572" cy="276999"/>
          </a:xfrm>
          <a:prstGeom prst="rect">
            <a:avLst/>
          </a:prstGeom>
          <a:noFill/>
        </p:spPr>
        <p:txBody>
          <a:bodyPr wrap="square" rtlCol="0">
            <a:spAutoFit/>
          </a:bodyPr>
          <a:lstStyle/>
          <a:p>
            <a:pPr algn="ctr"/>
            <a:r>
              <a:rPr lang="nl-NL" sz="1200" dirty="0">
                <a:solidFill>
                  <a:schemeClr val="bg1"/>
                </a:solidFill>
                <a:latin typeface="Douglas-Calgury Block" panose="00000500000000000000" pitchFamily="50" charset="0"/>
              </a:rPr>
              <a:t>Zou jij van mevrouw haar situatie melding maken bij je organisatie?</a:t>
            </a:r>
          </a:p>
        </p:txBody>
      </p:sp>
      <p:sp>
        <p:nvSpPr>
          <p:cNvPr id="7" name="Rectangle 6">
            <a:extLst>
              <a:ext uri="{FF2B5EF4-FFF2-40B4-BE49-F238E27FC236}">
                <a16:creationId xmlns:a16="http://schemas.microsoft.com/office/drawing/2014/main" id="{410CCED4-2E22-BBEB-F7C5-552D8C79A0FC}"/>
              </a:ext>
            </a:extLst>
          </p:cNvPr>
          <p:cNvSpPr/>
          <p:nvPr/>
        </p:nvSpPr>
        <p:spPr>
          <a:xfrm>
            <a:off x="2560320" y="3074670"/>
            <a:ext cx="342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9BEA1E2-F19B-FE0B-0AD9-4FEDE23305F5}"/>
              </a:ext>
            </a:extLst>
          </p:cNvPr>
          <p:cNvSpPr/>
          <p:nvPr/>
        </p:nvSpPr>
        <p:spPr>
          <a:xfrm>
            <a:off x="6313170" y="3074670"/>
            <a:ext cx="3420000" cy="1116000"/>
          </a:xfrm>
          <a:prstGeom prst="rect">
            <a:avLst/>
          </a:prstGeom>
          <a:solidFill>
            <a:srgbClr val="17212D"/>
          </a:solidFill>
          <a:ln w="1905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797EFFA3-D125-B1B6-E285-7078C4EEEE0A}"/>
              </a:ext>
            </a:extLst>
          </p:cNvPr>
          <p:cNvSpPr txBox="1"/>
          <p:nvPr/>
        </p:nvSpPr>
        <p:spPr>
          <a:xfrm>
            <a:off x="2811091" y="3194505"/>
            <a:ext cx="2918459"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Ik meld dit </a:t>
            </a:r>
            <a:r>
              <a:rPr lang="nl-NL" sz="2400" u="sng">
                <a:solidFill>
                  <a:schemeClr val="bg1"/>
                </a:solidFill>
                <a:latin typeface="Douglas-Calgury Block" panose="00000500000000000000" pitchFamily="50" charset="0"/>
              </a:rPr>
              <a:t>wel</a:t>
            </a:r>
            <a:r>
              <a:rPr lang="nl-NL" sz="2400">
                <a:solidFill>
                  <a:schemeClr val="bg1"/>
                </a:solidFill>
                <a:latin typeface="Douglas-Calgury Block" panose="00000500000000000000" pitchFamily="50" charset="0"/>
              </a:rPr>
              <a:t> bij mijn organisatie.</a:t>
            </a:r>
          </a:p>
        </p:txBody>
      </p:sp>
      <p:sp>
        <p:nvSpPr>
          <p:cNvPr id="14" name="TextBox 13">
            <a:extLst>
              <a:ext uri="{FF2B5EF4-FFF2-40B4-BE49-F238E27FC236}">
                <a16:creationId xmlns:a16="http://schemas.microsoft.com/office/drawing/2014/main" id="{2B1445C1-3406-A4C8-642C-1E7AD318E8AF}"/>
              </a:ext>
            </a:extLst>
          </p:cNvPr>
          <p:cNvSpPr txBox="1"/>
          <p:nvPr/>
        </p:nvSpPr>
        <p:spPr>
          <a:xfrm>
            <a:off x="6563941" y="3217172"/>
            <a:ext cx="2918459"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Ik meld dit </a:t>
            </a:r>
            <a:r>
              <a:rPr lang="nl-NL" sz="2400" u="sng">
                <a:solidFill>
                  <a:schemeClr val="bg1"/>
                </a:solidFill>
                <a:latin typeface="Douglas-Calgury Block" panose="00000500000000000000" pitchFamily="50" charset="0"/>
              </a:rPr>
              <a:t>niet</a:t>
            </a:r>
            <a:r>
              <a:rPr lang="nl-NL" sz="2400">
                <a:solidFill>
                  <a:schemeClr val="bg1"/>
                </a:solidFill>
                <a:latin typeface="Douglas-Calgury Block" panose="00000500000000000000" pitchFamily="50" charset="0"/>
              </a:rPr>
              <a:t> bij mijn organisatie.</a:t>
            </a:r>
          </a:p>
        </p:txBody>
      </p:sp>
      <p:pic>
        <p:nvPicPr>
          <p:cNvPr id="12" name="Picture 11">
            <a:extLst>
              <a:ext uri="{FF2B5EF4-FFF2-40B4-BE49-F238E27FC236}">
                <a16:creationId xmlns:a16="http://schemas.microsoft.com/office/drawing/2014/main" id="{53F8D8D0-D82D-B3EC-9ED0-C8D13D9EB0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166" y="3313866"/>
            <a:ext cx="209550" cy="209550"/>
          </a:xfrm>
          <a:prstGeom prst="rect">
            <a:avLst/>
          </a:prstGeom>
        </p:spPr>
      </p:pic>
      <p:pic>
        <p:nvPicPr>
          <p:cNvPr id="9" name="Picture 8">
            <a:extLst>
              <a:ext uri="{FF2B5EF4-FFF2-40B4-BE49-F238E27FC236}">
                <a16:creationId xmlns:a16="http://schemas.microsoft.com/office/drawing/2014/main" id="{C33DDB88-B123-3EA7-56C1-B7DB38916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6316" y="3301365"/>
            <a:ext cx="209550" cy="209550"/>
          </a:xfrm>
          <a:prstGeom prst="rect">
            <a:avLst/>
          </a:prstGeom>
        </p:spPr>
      </p:pic>
      <p:pic>
        <p:nvPicPr>
          <p:cNvPr id="8" name="Picture 7" descr="A green square with a white tick&#10;&#10;Description automatically generated">
            <a:extLst>
              <a:ext uri="{FF2B5EF4-FFF2-40B4-BE49-F238E27FC236}">
                <a16:creationId xmlns:a16="http://schemas.microsoft.com/office/drawing/2014/main" id="{49052D6C-59B3-694E-4563-923553636D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499" y="3452670"/>
            <a:ext cx="360000" cy="360000"/>
          </a:xfrm>
          <a:prstGeom prst="rect">
            <a:avLst/>
          </a:prstGeom>
        </p:spPr>
      </p:pic>
      <p:pic>
        <p:nvPicPr>
          <p:cNvPr id="3" name="Picture 2" descr="A black rectangle with white text&#10;&#10;Description automatically generated">
            <a:extLst>
              <a:ext uri="{FF2B5EF4-FFF2-40B4-BE49-F238E27FC236}">
                <a16:creationId xmlns:a16="http://schemas.microsoft.com/office/drawing/2014/main" id="{980A4E64-2C2F-F953-50D8-D3B4CB0867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15" name="Rectangle 14">
            <a:extLst>
              <a:ext uri="{FF2B5EF4-FFF2-40B4-BE49-F238E27FC236}">
                <a16:creationId xmlns:a16="http://schemas.microsoft.com/office/drawing/2014/main" id="{BB917CDA-959E-0889-BE3A-209EE0ACA64B}"/>
              </a:ext>
            </a:extLst>
          </p:cNvPr>
          <p:cNvSpPr/>
          <p:nvPr/>
        </p:nvSpPr>
        <p:spPr>
          <a:xfrm>
            <a:off x="6746978" y="1581500"/>
            <a:ext cx="5078572" cy="3996000"/>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03D1E671-81ED-CAA0-7229-B5E0B8F3F45B}"/>
              </a:ext>
            </a:extLst>
          </p:cNvPr>
          <p:cNvSpPr txBox="1"/>
          <p:nvPr/>
        </p:nvSpPr>
        <p:spPr>
          <a:xfrm>
            <a:off x="7153183" y="1905921"/>
            <a:ext cx="3276600"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a:t>
            </a:r>
          </a:p>
        </p:txBody>
      </p:sp>
      <p:sp>
        <p:nvSpPr>
          <p:cNvPr id="19" name="TextBox 18">
            <a:extLst>
              <a:ext uri="{FF2B5EF4-FFF2-40B4-BE49-F238E27FC236}">
                <a16:creationId xmlns:a16="http://schemas.microsoft.com/office/drawing/2014/main" id="{803E0DB2-ABD0-F385-EDE7-3F0F9FE1CC9D}"/>
              </a:ext>
            </a:extLst>
          </p:cNvPr>
          <p:cNvSpPr txBox="1"/>
          <p:nvPr/>
        </p:nvSpPr>
        <p:spPr>
          <a:xfrm>
            <a:off x="7153182" y="2437059"/>
            <a:ext cx="4348701" cy="2841483"/>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In het gedrag en huishouden van mevrouw zijn een aantal zorgelijke signalen te herkennen. De situatie lijkt complexer dan vanuit de intake is vastgesteld. </a:t>
            </a:r>
          </a:p>
          <a:p>
            <a:pPr>
              <a:lnSpc>
                <a:spcPts val="1800"/>
              </a:lnSpc>
            </a:pPr>
            <a:r>
              <a:rPr lang="nl-NL" sz="1200" dirty="0">
                <a:solidFill>
                  <a:srgbClr val="17212D"/>
                </a:solidFill>
                <a:latin typeface="Inter" panose="02000503000000020004" pitchFamily="2" charset="0"/>
                <a:ea typeface="Inter" panose="02000503000000020004" pitchFamily="2" charset="0"/>
              </a:rPr>
              <a:t>In het belang van Nellie is het goed om de situatie onder de aandacht te brengen van je organisatie. Zo kan er tijdig hulp worden ingeschakeld, mocht dit nodig zijn. Maar ook voor jou is het fijn om in gesprek te gaan (en te blijven) over hoe je het beste om kan gaan met de situatie. </a:t>
            </a:r>
          </a:p>
          <a:p>
            <a:pPr>
              <a:lnSpc>
                <a:spcPts val="1800"/>
              </a:lnSpc>
            </a:pPr>
            <a:endParaRPr lang="nl-NL" sz="1200" dirty="0">
              <a:solidFill>
                <a:srgbClr val="17212D"/>
              </a:solidFill>
              <a:latin typeface="Inter" panose="02000503000000020004" pitchFamily="2" charset="0"/>
              <a:ea typeface="Inter" panose="02000503000000020004" pitchFamily="2" charset="0"/>
            </a:endParaRPr>
          </a:p>
          <a:p>
            <a:pPr>
              <a:lnSpc>
                <a:spcPts val="1800"/>
              </a:lnSpc>
            </a:pPr>
            <a:r>
              <a:rPr lang="nl-NL" sz="1200" dirty="0">
                <a:solidFill>
                  <a:srgbClr val="17212D"/>
                </a:solidFill>
                <a:latin typeface="Inter" panose="02000503000000020004" pitchFamily="2" charset="0"/>
                <a:ea typeface="Inter" panose="02000503000000020004" pitchFamily="2" charset="0"/>
              </a:rPr>
              <a:t>Bij wie je terecht kan, verschilt per organisatie. Dit kan de zorgcoördinator, teamleider, planning of leercoach zijn. </a:t>
            </a:r>
          </a:p>
        </p:txBody>
      </p:sp>
      <p:pic>
        <p:nvPicPr>
          <p:cNvPr id="20" name="Picture 19" descr="A white text on an orange background&#10;&#10;Description automatically generated">
            <a:extLst>
              <a:ext uri="{FF2B5EF4-FFF2-40B4-BE49-F238E27FC236}">
                <a16:creationId xmlns:a16="http://schemas.microsoft.com/office/drawing/2014/main" id="{DA6EF409-F4E2-840D-108C-FA713D37D3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5950" y="5600241"/>
            <a:ext cx="1476375" cy="476250"/>
          </a:xfrm>
          <a:prstGeom prst="rect">
            <a:avLst/>
          </a:prstGeom>
        </p:spPr>
      </p:pic>
      <p:sp>
        <p:nvSpPr>
          <p:cNvPr id="21" name="Rectangle 20">
            <a:extLst>
              <a:ext uri="{FF2B5EF4-FFF2-40B4-BE49-F238E27FC236}">
                <a16:creationId xmlns:a16="http://schemas.microsoft.com/office/drawing/2014/main" id="{F9E2A7A3-7E88-31EE-40D6-EB3305A3DF7A}"/>
              </a:ext>
            </a:extLst>
          </p:cNvPr>
          <p:cNvSpPr/>
          <p:nvPr/>
        </p:nvSpPr>
        <p:spPr>
          <a:xfrm>
            <a:off x="10232325" y="114370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1671239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7D76C-DE97-F30E-5D16-F02C72B753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47"/>
            <a:ext cx="12191999" cy="6854652"/>
          </a:xfrm>
          <a:prstGeom prst="rect">
            <a:avLst/>
          </a:prstGeom>
        </p:spPr>
      </p:pic>
      <p:pic>
        <p:nvPicPr>
          <p:cNvPr id="3" name="Picture 2" descr="A silhouette of a city&#10;&#10;Description automatically generated">
            <a:extLst>
              <a:ext uri="{FF2B5EF4-FFF2-40B4-BE49-F238E27FC236}">
                <a16:creationId xmlns:a16="http://schemas.microsoft.com/office/drawing/2014/main" id="{9211D4AB-217B-ACDA-B122-6808F42AB970}"/>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7416479" y="976831"/>
            <a:ext cx="4419600" cy="3536485"/>
          </a:xfrm>
          <a:prstGeom prst="rect">
            <a:avLst/>
          </a:prstGeom>
        </p:spPr>
      </p:pic>
      <p:sp>
        <p:nvSpPr>
          <p:cNvPr id="4" name="TextBox 3">
            <a:extLst>
              <a:ext uri="{FF2B5EF4-FFF2-40B4-BE49-F238E27FC236}">
                <a16:creationId xmlns:a16="http://schemas.microsoft.com/office/drawing/2014/main" id="{A958767B-531B-3C2F-FCDE-B8E9A8F1C707}"/>
              </a:ext>
            </a:extLst>
          </p:cNvPr>
          <p:cNvSpPr txBox="1"/>
          <p:nvPr/>
        </p:nvSpPr>
        <p:spPr>
          <a:xfrm>
            <a:off x="7850819" y="1752146"/>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 van een ervaren collega</a:t>
            </a:r>
          </a:p>
        </p:txBody>
      </p:sp>
      <p:sp>
        <p:nvSpPr>
          <p:cNvPr id="5" name="TextBox 4">
            <a:extLst>
              <a:ext uri="{FF2B5EF4-FFF2-40B4-BE49-F238E27FC236}">
                <a16:creationId xmlns:a16="http://schemas.microsoft.com/office/drawing/2014/main" id="{8DE6A842-C11C-206F-E5AF-92DD962CEB21}"/>
              </a:ext>
            </a:extLst>
          </p:cNvPr>
          <p:cNvSpPr txBox="1"/>
          <p:nvPr/>
        </p:nvSpPr>
        <p:spPr>
          <a:xfrm>
            <a:off x="7850819" y="2517208"/>
            <a:ext cx="3550920" cy="1687321"/>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Als jij je zorgen maakt of je niet prettig voelt, informeer je altijd iemand in je organisatie en blijf je in contact over wat er met jouw signalen gedaan wordt. Al is het maar om je eigen ervaring te checken. Geef bovendien aan wat je zelf nodig hebt om in een situatie te kunnen functioneren.</a:t>
            </a:r>
          </a:p>
        </p:txBody>
      </p:sp>
      <p:pic>
        <p:nvPicPr>
          <p:cNvPr id="6" name="Picture 5" descr="A white text on an orange background&#10;&#10;Description automatically generated">
            <a:extLst>
              <a:ext uri="{FF2B5EF4-FFF2-40B4-BE49-F238E27FC236}">
                <a16:creationId xmlns:a16="http://schemas.microsoft.com/office/drawing/2014/main" id="{0A88E843-1E3C-319A-68FB-91C4BA5C8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9704" y="4513317"/>
            <a:ext cx="1476375" cy="476250"/>
          </a:xfrm>
          <a:prstGeom prst="rect">
            <a:avLst/>
          </a:prstGeom>
        </p:spPr>
      </p:pic>
      <p:sp>
        <p:nvSpPr>
          <p:cNvPr id="7" name="Oval 6">
            <a:extLst>
              <a:ext uri="{FF2B5EF4-FFF2-40B4-BE49-F238E27FC236}">
                <a16:creationId xmlns:a16="http://schemas.microsoft.com/office/drawing/2014/main" id="{14919703-3EE0-06EC-5A46-6DAC55F2033D}"/>
              </a:ext>
            </a:extLst>
          </p:cNvPr>
          <p:cNvSpPr/>
          <p:nvPr/>
        </p:nvSpPr>
        <p:spPr>
          <a:xfrm>
            <a:off x="7056479" y="1678477"/>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D5CBD6C9-7370-D1E3-7804-D28BA069C59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52579" y="1678477"/>
            <a:ext cx="723900" cy="723900"/>
          </a:xfrm>
          <a:prstGeom prst="rect">
            <a:avLst/>
          </a:prstGeom>
        </p:spPr>
      </p:pic>
    </p:spTree>
    <p:extLst>
      <p:ext uri="{BB962C8B-B14F-4D97-AF65-F5344CB8AC3E}">
        <p14:creationId xmlns:p14="http://schemas.microsoft.com/office/powerpoint/2010/main" val="3733290597"/>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7EA57-BD44-E618-556B-68714F6026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5" name="Picture 4" descr="A silhouette of a mountain&#10;&#10;Description automatically generated">
            <a:extLst>
              <a:ext uri="{FF2B5EF4-FFF2-40B4-BE49-F238E27FC236}">
                <a16:creationId xmlns:a16="http://schemas.microsoft.com/office/drawing/2014/main" id="{52833DA6-49DD-B803-B643-19C78A3A2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809" y="1650492"/>
            <a:ext cx="4410075" cy="3596582"/>
          </a:xfrm>
          <a:prstGeom prst="rect">
            <a:avLst/>
          </a:prstGeom>
        </p:spPr>
      </p:pic>
      <p:sp>
        <p:nvSpPr>
          <p:cNvPr id="6" name="TextBox 5">
            <a:extLst>
              <a:ext uri="{FF2B5EF4-FFF2-40B4-BE49-F238E27FC236}">
                <a16:creationId xmlns:a16="http://schemas.microsoft.com/office/drawing/2014/main" id="{E8ACF8BA-9840-E18B-1906-52005F09A625}"/>
              </a:ext>
            </a:extLst>
          </p:cNvPr>
          <p:cNvSpPr txBox="1"/>
          <p:nvPr/>
        </p:nvSpPr>
        <p:spPr>
          <a:xfrm>
            <a:off x="7881936" y="2351689"/>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Afsluiting</a:t>
            </a:r>
          </a:p>
        </p:txBody>
      </p:sp>
      <p:sp>
        <p:nvSpPr>
          <p:cNvPr id="7" name="TextBox 6">
            <a:extLst>
              <a:ext uri="{FF2B5EF4-FFF2-40B4-BE49-F238E27FC236}">
                <a16:creationId xmlns:a16="http://schemas.microsoft.com/office/drawing/2014/main" id="{93220458-C1FE-81DA-6469-5E61AF2E4BF7}"/>
              </a:ext>
            </a:extLst>
          </p:cNvPr>
          <p:cNvSpPr txBox="1"/>
          <p:nvPr/>
        </p:nvSpPr>
        <p:spPr>
          <a:xfrm>
            <a:off x="7881938" y="2870191"/>
            <a:ext cx="3405821" cy="2148986"/>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Het is bijna 11.00 uur. Je bent klaar en maakt nog een kort praatje met mevrouw. Je hebt samen afgesproken dat je de volgende keer belt voordat je komt. Met een voldaan gevoel kijk je nog even rond. Het huis ziet er een stuk beter uit. Je bergt de schoonmaakspullen op, neemt afscheid van mevrouw en loopt naar de voordeur. Het is tijd om naar je volgende cliënt te gaan!</a:t>
            </a:r>
          </a:p>
        </p:txBody>
      </p:sp>
      <p:sp>
        <p:nvSpPr>
          <p:cNvPr id="8" name="Rectangle 7">
            <a:extLst>
              <a:ext uri="{FF2B5EF4-FFF2-40B4-BE49-F238E27FC236}">
                <a16:creationId xmlns:a16="http://schemas.microsoft.com/office/drawing/2014/main" id="{A88744F1-0347-E4C0-D6A5-ABF2C1C85E40}"/>
              </a:ext>
            </a:extLst>
          </p:cNvPr>
          <p:cNvSpPr/>
          <p:nvPr/>
        </p:nvSpPr>
        <p:spPr>
          <a:xfrm>
            <a:off x="7802689" y="244715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AF83A089-FABA-7CA4-43CE-D11F043CDD4A}"/>
              </a:ext>
            </a:extLst>
          </p:cNvPr>
          <p:cNvSpPr/>
          <p:nvPr/>
        </p:nvSpPr>
        <p:spPr>
          <a:xfrm>
            <a:off x="7752427" y="5247074"/>
            <a:ext cx="4037457"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E4CE8F45-B66C-4D23-7B6D-B73F47DD62E1}"/>
              </a:ext>
            </a:extLst>
          </p:cNvPr>
          <p:cNvSpPr txBox="1"/>
          <p:nvPr/>
        </p:nvSpPr>
        <p:spPr>
          <a:xfrm>
            <a:off x="7881938" y="5342575"/>
            <a:ext cx="3743494"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deur om Nellies huis te verlaten.</a:t>
            </a:r>
          </a:p>
        </p:txBody>
      </p:sp>
      <p:pic>
        <p:nvPicPr>
          <p:cNvPr id="11" name="Picture 10">
            <a:extLst>
              <a:ext uri="{FF2B5EF4-FFF2-40B4-BE49-F238E27FC236}">
                <a16:creationId xmlns:a16="http://schemas.microsoft.com/office/drawing/2014/main" id="{E8C345F8-337C-5A21-C88A-F58F72ADC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18" y="5252374"/>
            <a:ext cx="324000" cy="432000"/>
          </a:xfrm>
          <a:prstGeom prst="rect">
            <a:avLst/>
          </a:prstGeom>
        </p:spPr>
      </p:pic>
    </p:spTree>
    <p:extLst>
      <p:ext uri="{BB962C8B-B14F-4D97-AF65-F5344CB8AC3E}">
        <p14:creationId xmlns:p14="http://schemas.microsoft.com/office/powerpoint/2010/main" val="1064747676"/>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673"/>
            <a:ext cx="12191998" cy="6854651"/>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1 / 3 cliënten bezocht</a:t>
            </a:r>
          </a:p>
        </p:txBody>
      </p:sp>
      <p:sp>
        <p:nvSpPr>
          <p:cNvPr id="4" name="TextBox 3">
            <a:extLst>
              <a:ext uri="{FF2B5EF4-FFF2-40B4-BE49-F238E27FC236}">
                <a16:creationId xmlns:a16="http://schemas.microsoft.com/office/drawing/2014/main" id="{1EE70B22-1DAB-8B5F-53B8-22BBCD8FC198}"/>
              </a:ext>
            </a:extLst>
          </p:cNvPr>
          <p:cNvSpPr txBox="1"/>
          <p:nvPr/>
        </p:nvSpPr>
        <p:spPr>
          <a:xfrm>
            <a:off x="7099808" y="1358748"/>
            <a:ext cx="932688" cy="261610"/>
          </a:xfrm>
          <a:prstGeom prst="rect">
            <a:avLst/>
          </a:prstGeom>
          <a:noFill/>
        </p:spPr>
        <p:txBody>
          <a:bodyPr wrap="square" rtlCol="0">
            <a:spAutoFit/>
          </a:bodyPr>
          <a:lstStyle/>
          <a:p>
            <a:r>
              <a:rPr lang="en-GB" sz="1050">
                <a:solidFill>
                  <a:srgbClr val="F2802D"/>
                </a:solidFill>
                <a:latin typeface="Douglas-Calgury Block" panose="00000500000000000000" pitchFamily="50" charset="0"/>
                <a:ea typeface="Inter" panose="02000503000000020004" pitchFamily="2" charset="0"/>
              </a:rPr>
              <a:t>Ronald</a:t>
            </a:r>
            <a:r>
              <a:rPr lang="en-GB" sz="1100">
                <a:solidFill>
                  <a:srgbClr val="F2802D"/>
                </a:solidFill>
                <a:latin typeface="Douglas-Calgury Block" panose="00000500000000000000" pitchFamily="50" charset="0"/>
                <a:ea typeface="Inter" panose="02000503000000020004" pitchFamily="2" charset="0"/>
              </a:rPr>
              <a:t> &gt;</a:t>
            </a:r>
            <a:endParaRPr lang="en-NL" sz="1100">
              <a:solidFill>
                <a:srgbClr val="F2802D"/>
              </a:solidFill>
              <a:latin typeface="Douglas-Calgury Block" panose="00000500000000000000" pitchFamily="50" charset="0"/>
              <a:ea typeface="Inter" panose="02000503000000020004" pitchFamily="2" charset="0"/>
            </a:endParaRPr>
          </a:p>
        </p:txBody>
      </p:sp>
    </p:spTree>
    <p:extLst>
      <p:ext uri="{BB962C8B-B14F-4D97-AF65-F5344CB8AC3E}">
        <p14:creationId xmlns:p14="http://schemas.microsoft.com/office/powerpoint/2010/main" val="314299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673"/>
            <a:ext cx="12191996" cy="6854651"/>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1 / 3 cliënten bezocht</a:t>
            </a:r>
          </a:p>
        </p:txBody>
      </p:sp>
      <p:pic>
        <p:nvPicPr>
          <p:cNvPr id="2" name="Picture 1">
            <a:extLst>
              <a:ext uri="{FF2B5EF4-FFF2-40B4-BE49-F238E27FC236}">
                <a16:creationId xmlns:a16="http://schemas.microsoft.com/office/drawing/2014/main" id="{1D2F9D16-05C9-E9FE-408E-43D61AD3B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1145318"/>
            <a:ext cx="4191000" cy="314325"/>
          </a:xfrm>
          <a:prstGeom prst="rect">
            <a:avLst/>
          </a:prstGeom>
        </p:spPr>
      </p:pic>
      <p:sp>
        <p:nvSpPr>
          <p:cNvPr id="4" name="Rectangle 3">
            <a:extLst>
              <a:ext uri="{FF2B5EF4-FFF2-40B4-BE49-F238E27FC236}">
                <a16:creationId xmlns:a16="http://schemas.microsoft.com/office/drawing/2014/main" id="{133CD753-8084-FEB1-EA64-1E70C0B2CCED}"/>
              </a:ext>
            </a:extLst>
          </p:cNvPr>
          <p:cNvSpPr/>
          <p:nvPr/>
        </p:nvSpPr>
        <p:spPr>
          <a:xfrm>
            <a:off x="1893908" y="1275821"/>
            <a:ext cx="4191000" cy="233254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212CC42E-03C8-BFCB-950C-456AD2766F1B}"/>
              </a:ext>
            </a:extLst>
          </p:cNvPr>
          <p:cNvSpPr txBox="1"/>
          <p:nvPr/>
        </p:nvSpPr>
        <p:spPr>
          <a:xfrm>
            <a:off x="2016552" y="1408364"/>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6" name="TextBox 5">
            <a:extLst>
              <a:ext uri="{FF2B5EF4-FFF2-40B4-BE49-F238E27FC236}">
                <a16:creationId xmlns:a16="http://schemas.microsoft.com/office/drawing/2014/main" id="{12103EA4-E2A7-8602-9C75-8B94A641352D}"/>
              </a:ext>
            </a:extLst>
          </p:cNvPr>
          <p:cNvSpPr txBox="1"/>
          <p:nvPr/>
        </p:nvSpPr>
        <p:spPr>
          <a:xfrm>
            <a:off x="2188001" y="1593502"/>
            <a:ext cx="3129201"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Ronald Kamp</a:t>
            </a:r>
          </a:p>
          <a:p>
            <a:r>
              <a:rPr lang="en-GB" sz="1200">
                <a:solidFill>
                  <a:srgbClr val="C5D4D7"/>
                </a:solidFill>
                <a:latin typeface="Douglas-Calgury Block" panose="00000500000000000000" pitchFamily="50" charset="0"/>
              </a:rPr>
              <a:t>Nova </a:t>
            </a:r>
            <a:r>
              <a:rPr lang="en-GB" sz="1200" err="1">
                <a:solidFill>
                  <a:srgbClr val="C5D4D7"/>
                </a:solidFill>
                <a:latin typeface="Douglas-Calgury Block" panose="00000500000000000000" pitchFamily="50" charset="0"/>
              </a:rPr>
              <a:t>Zemblastraat</a:t>
            </a:r>
            <a:r>
              <a:rPr lang="en-GB" sz="1200">
                <a:solidFill>
                  <a:srgbClr val="C5D4D7"/>
                </a:solidFill>
                <a:latin typeface="Douglas-Calgury Block" panose="00000500000000000000" pitchFamily="50" charset="0"/>
              </a:rPr>
              <a:t> 134</a:t>
            </a:r>
            <a:endParaRPr lang="en-NL" sz="1200">
              <a:solidFill>
                <a:srgbClr val="C5D4D7"/>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F6811CAB-1B1B-4BD8-6B77-52E8D9194573}"/>
              </a:ext>
            </a:extLst>
          </p:cNvPr>
          <p:cNvSpPr txBox="1"/>
          <p:nvPr/>
        </p:nvSpPr>
        <p:spPr>
          <a:xfrm>
            <a:off x="2186121" y="2314077"/>
            <a:ext cx="3606574" cy="994824"/>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Je reist door naar Amsterdam-West. Naar de Spaarndammerbuurt om precies te zijn. Je tweede bezoek van de dag is Ronald. Je werkt al ongeveer een jaar bij Ronald.</a:t>
            </a:r>
          </a:p>
        </p:txBody>
      </p:sp>
      <p:sp>
        <p:nvSpPr>
          <p:cNvPr id="11" name="Rectangle 10">
            <a:extLst>
              <a:ext uri="{FF2B5EF4-FFF2-40B4-BE49-F238E27FC236}">
                <a16:creationId xmlns:a16="http://schemas.microsoft.com/office/drawing/2014/main" id="{1D1EA07E-ECAA-F76F-6356-FA91A16FA751}"/>
              </a:ext>
            </a:extLst>
          </p:cNvPr>
          <p:cNvSpPr/>
          <p:nvPr/>
        </p:nvSpPr>
        <p:spPr>
          <a:xfrm>
            <a:off x="2108754" y="168896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4" name="Straight Connector 13">
            <a:extLst>
              <a:ext uri="{FF2B5EF4-FFF2-40B4-BE49-F238E27FC236}">
                <a16:creationId xmlns:a16="http://schemas.microsoft.com/office/drawing/2014/main" id="{7E8E2145-6683-E217-3304-5E0F1235AFEF}"/>
              </a:ext>
            </a:extLst>
          </p:cNvPr>
          <p:cNvCxnSpPr/>
          <p:nvPr/>
        </p:nvCxnSpPr>
        <p:spPr>
          <a:xfrm>
            <a:off x="2281756" y="2205543"/>
            <a:ext cx="1566000" cy="0"/>
          </a:xfrm>
          <a:prstGeom prst="line">
            <a:avLst/>
          </a:prstGeom>
          <a:ln w="12700">
            <a:solidFill>
              <a:srgbClr val="C5D4D7"/>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E3EA95E-8B83-26B1-4158-34A5A623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85294" y="1284221"/>
            <a:ext cx="266700" cy="571500"/>
          </a:xfrm>
          <a:prstGeom prst="rect">
            <a:avLst/>
          </a:prstGeom>
        </p:spPr>
      </p:pic>
      <p:pic>
        <p:nvPicPr>
          <p:cNvPr id="16" name="Picture 15">
            <a:extLst>
              <a:ext uri="{FF2B5EF4-FFF2-40B4-BE49-F238E27FC236}">
                <a16:creationId xmlns:a16="http://schemas.microsoft.com/office/drawing/2014/main" id="{2304DD5F-BC84-D991-CC1E-0719AC23DE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9089" y="3609908"/>
            <a:ext cx="342900" cy="457200"/>
          </a:xfrm>
          <a:prstGeom prst="rect">
            <a:avLst/>
          </a:prstGeom>
        </p:spPr>
      </p:pic>
      <p:pic>
        <p:nvPicPr>
          <p:cNvPr id="17" name="Picture 16">
            <a:extLst>
              <a:ext uri="{FF2B5EF4-FFF2-40B4-BE49-F238E27FC236}">
                <a16:creationId xmlns:a16="http://schemas.microsoft.com/office/drawing/2014/main" id="{22075D5A-248A-4F10-5606-C2CC4DA85A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29300" y="1408364"/>
            <a:ext cx="123825" cy="123825"/>
          </a:xfrm>
          <a:prstGeom prst="rect">
            <a:avLst/>
          </a:prstGeom>
        </p:spPr>
      </p:pic>
      <p:sp>
        <p:nvSpPr>
          <p:cNvPr id="18" name="Rectangle 17">
            <a:extLst>
              <a:ext uri="{FF2B5EF4-FFF2-40B4-BE49-F238E27FC236}">
                <a16:creationId xmlns:a16="http://schemas.microsoft.com/office/drawing/2014/main" id="{ADEECE9D-FE6A-DB8D-7A9B-67F396F36EE4}"/>
              </a:ext>
            </a:extLst>
          </p:cNvPr>
          <p:cNvSpPr/>
          <p:nvPr/>
        </p:nvSpPr>
        <p:spPr>
          <a:xfrm>
            <a:off x="2992884" y="3604508"/>
            <a:ext cx="3087755"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74D2D6B9-8498-DFDE-3891-8FFE4E969868}"/>
              </a:ext>
            </a:extLst>
          </p:cNvPr>
          <p:cNvSpPr txBox="1"/>
          <p:nvPr/>
        </p:nvSpPr>
        <p:spPr>
          <a:xfrm>
            <a:off x="3166230" y="3700009"/>
            <a:ext cx="2583452"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‘bezoeken’ om te starten.</a:t>
            </a:r>
          </a:p>
        </p:txBody>
      </p:sp>
    </p:spTree>
    <p:extLst>
      <p:ext uri="{BB962C8B-B14F-4D97-AF65-F5344CB8AC3E}">
        <p14:creationId xmlns:p14="http://schemas.microsoft.com/office/powerpoint/2010/main" val="2374251722"/>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B9D187-D717-6698-E57E-4ADBE890DF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10" name="Rectangle 9">
            <a:extLst>
              <a:ext uri="{FF2B5EF4-FFF2-40B4-BE49-F238E27FC236}">
                <a16:creationId xmlns:a16="http://schemas.microsoft.com/office/drawing/2014/main" id="{26B3EBD3-A05F-1284-250D-1672C20E81DB}"/>
              </a:ext>
            </a:extLst>
          </p:cNvPr>
          <p:cNvSpPr/>
          <p:nvPr/>
        </p:nvSpPr>
        <p:spPr>
          <a:xfrm flipV="1">
            <a:off x="6811810" y="1013364"/>
            <a:ext cx="4131765" cy="2103118"/>
          </a:xfrm>
          <a:prstGeom prst="rect">
            <a:avLst/>
          </a:prstGeom>
          <a:solidFill>
            <a:srgbClr val="F4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 name="Picture 13">
            <a:extLst>
              <a:ext uri="{FF2B5EF4-FFF2-40B4-BE49-F238E27FC236}">
                <a16:creationId xmlns:a16="http://schemas.microsoft.com/office/drawing/2014/main" id="{D65D4567-63ED-BA5A-FFF5-17F9EF881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2" name="Rectangle 1">
            <a:extLst>
              <a:ext uri="{FF2B5EF4-FFF2-40B4-BE49-F238E27FC236}">
                <a16:creationId xmlns:a16="http://schemas.microsoft.com/office/drawing/2014/main" id="{122CA4CE-E9F7-A44D-C425-1C52A54B776F}"/>
              </a:ext>
            </a:extLst>
          </p:cNvPr>
          <p:cNvSpPr/>
          <p:nvPr/>
        </p:nvSpPr>
        <p:spPr>
          <a:xfrm>
            <a:off x="610218" y="833103"/>
            <a:ext cx="3312000" cy="762017"/>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5D458C0C-68E4-F6BA-1400-4ABA7CF6301C}"/>
              </a:ext>
            </a:extLst>
          </p:cNvPr>
          <p:cNvSpPr txBox="1"/>
          <p:nvPr/>
        </p:nvSpPr>
        <p:spPr>
          <a:xfrm>
            <a:off x="720514" y="906642"/>
            <a:ext cx="3098388"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Ronald ken je al wat langer. </a:t>
            </a:r>
          </a:p>
          <a:p>
            <a:pPr>
              <a:lnSpc>
                <a:spcPts val="1800"/>
              </a:lnSpc>
            </a:pPr>
            <a:r>
              <a:rPr lang="nl-NL" sz="1200">
                <a:solidFill>
                  <a:srgbClr val="17212D"/>
                </a:solidFill>
                <a:latin typeface="Douglas-Calgury Block" panose="00000500000000000000" pitchFamily="50" charset="0"/>
                <a:ea typeface="Inter" panose="02000503000000020004" pitchFamily="2" charset="0"/>
              </a:rPr>
              <a:t>Lees hiernaast wat je al weet van Ronald.</a:t>
            </a:r>
          </a:p>
        </p:txBody>
      </p:sp>
      <p:pic>
        <p:nvPicPr>
          <p:cNvPr id="6" name="Picture 5" descr="A black background with white squares&#10;&#10;Description automatically generated">
            <a:extLst>
              <a:ext uri="{FF2B5EF4-FFF2-40B4-BE49-F238E27FC236}">
                <a16:creationId xmlns:a16="http://schemas.microsoft.com/office/drawing/2014/main" id="{2521AFEA-CFEE-3130-6260-6DE87153A8E7}"/>
              </a:ext>
            </a:extLst>
          </p:cNvPr>
          <p:cNvPicPr>
            <a:picLocks noChangeAspect="1"/>
          </p:cNvPicPr>
          <p:nvPr/>
        </p:nvPicPr>
        <p:blipFill rotWithShape="1">
          <a:blip r:embed="rId5">
            <a:extLst>
              <a:ext uri="{28A0092B-C50C-407E-A947-70E740481C1C}">
                <a14:useLocalDpi xmlns:a14="http://schemas.microsoft.com/office/drawing/2010/main" val="0"/>
              </a:ext>
            </a:extLst>
          </a:blip>
          <a:srcRect b="18381"/>
          <a:stretch/>
        </p:blipFill>
        <p:spPr>
          <a:xfrm>
            <a:off x="5804535" y="1013365"/>
            <a:ext cx="1314450" cy="2238990"/>
          </a:xfrm>
          <a:prstGeom prst="rect">
            <a:avLst/>
          </a:prstGeom>
        </p:spPr>
      </p:pic>
      <p:sp>
        <p:nvSpPr>
          <p:cNvPr id="7" name="TextBox 6">
            <a:extLst>
              <a:ext uri="{FF2B5EF4-FFF2-40B4-BE49-F238E27FC236}">
                <a16:creationId xmlns:a16="http://schemas.microsoft.com/office/drawing/2014/main" id="{013FEAA0-FFA8-FC3D-D176-E36C91046954}"/>
              </a:ext>
            </a:extLst>
          </p:cNvPr>
          <p:cNvSpPr txBox="1"/>
          <p:nvPr/>
        </p:nvSpPr>
        <p:spPr>
          <a:xfrm>
            <a:off x="6990867" y="1280093"/>
            <a:ext cx="3773650" cy="1569660"/>
          </a:xfrm>
          <a:prstGeom prst="rect">
            <a:avLst/>
          </a:prstGeom>
          <a:noFill/>
        </p:spPr>
        <p:txBody>
          <a:bodyPr wrap="square" rtlCol="0">
            <a:spAutoFit/>
          </a:bodyPr>
          <a:lstStyle/>
          <a:p>
            <a:r>
              <a:rPr lang="nl-NL" sz="1200" dirty="0">
                <a:solidFill>
                  <a:srgbClr val="1A1A1A"/>
                </a:solidFill>
                <a:latin typeface="Inter" panose="02000503000000020004" pitchFamily="2" charset="0"/>
                <a:ea typeface="Inter" panose="02000503000000020004" pitchFamily="2" charset="0"/>
              </a:rPr>
              <a:t>Ronald is een 49-jarige alleenstaande man die al zijn hele leven in Amsterdam woont. Hij heeft een dochter van 7 jaar uit een eerder huwelijk. Een aantal jaar geleden is hij gescheiden. Zijn dochter woont bij zijn ex-vrouw. Ronald drinkt veel alcohol en is vaak somber gestemd. Naast hulp bij het huishouden krijgt Ronald ook hulp van het buurtteam.</a:t>
            </a:r>
          </a:p>
        </p:txBody>
      </p:sp>
      <p:pic>
        <p:nvPicPr>
          <p:cNvPr id="9" name="Picture 8" descr="A white text on an orange background&#10;&#10;Description automatically generated">
            <a:extLst>
              <a:ext uri="{FF2B5EF4-FFF2-40B4-BE49-F238E27FC236}">
                <a16:creationId xmlns:a16="http://schemas.microsoft.com/office/drawing/2014/main" id="{AD47A944-B1BD-BC9C-C89D-F960035E0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8142" y="2878358"/>
            <a:ext cx="1476375" cy="476250"/>
          </a:xfrm>
          <a:prstGeom prst="rect">
            <a:avLst/>
          </a:prstGeom>
        </p:spPr>
      </p:pic>
    </p:spTree>
    <p:extLst>
      <p:ext uri="{BB962C8B-B14F-4D97-AF65-F5344CB8AC3E}">
        <p14:creationId xmlns:p14="http://schemas.microsoft.com/office/powerpoint/2010/main" val="71330289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60085-483A-9185-2023-8370CCA13C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EB600771-209D-4A40-95C6-0BB0FA836F0F}"/>
              </a:ext>
            </a:extLst>
          </p:cNvPr>
          <p:cNvSpPr/>
          <p:nvPr/>
        </p:nvSpPr>
        <p:spPr>
          <a:xfrm>
            <a:off x="618646" y="839199"/>
            <a:ext cx="1505429" cy="663465"/>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8F082805-ECC4-3369-FA7A-F50359B72144}"/>
              </a:ext>
            </a:extLst>
          </p:cNvPr>
          <p:cNvSpPr txBox="1"/>
          <p:nvPr/>
        </p:nvSpPr>
        <p:spPr>
          <a:xfrm>
            <a:off x="763803" y="1032432"/>
            <a:ext cx="1215115"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bel.</a:t>
            </a:r>
          </a:p>
        </p:txBody>
      </p:sp>
    </p:spTree>
    <p:extLst>
      <p:ext uri="{BB962C8B-B14F-4D97-AF65-F5344CB8AC3E}">
        <p14:creationId xmlns:p14="http://schemas.microsoft.com/office/powerpoint/2010/main" val="22301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8" cy="6854652"/>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0 / 3 cliënten bezocht</a:t>
            </a:r>
          </a:p>
        </p:txBody>
      </p:sp>
      <p:pic>
        <p:nvPicPr>
          <p:cNvPr id="2" name="Picture 1">
            <a:extLst>
              <a:ext uri="{FF2B5EF4-FFF2-40B4-BE49-F238E27FC236}">
                <a16:creationId xmlns:a16="http://schemas.microsoft.com/office/drawing/2014/main" id="{3DFEBC9B-35E7-9FF7-1AF0-E624ED2CA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569" y="837720"/>
            <a:ext cx="4191000" cy="314325"/>
          </a:xfrm>
          <a:prstGeom prst="rect">
            <a:avLst/>
          </a:prstGeom>
        </p:spPr>
      </p:pic>
      <p:sp>
        <p:nvSpPr>
          <p:cNvPr id="4" name="Rectangle 3">
            <a:extLst>
              <a:ext uri="{FF2B5EF4-FFF2-40B4-BE49-F238E27FC236}">
                <a16:creationId xmlns:a16="http://schemas.microsoft.com/office/drawing/2014/main" id="{643CDEF2-8B90-E36B-BE4F-3C1D0C60D6EF}"/>
              </a:ext>
            </a:extLst>
          </p:cNvPr>
          <p:cNvSpPr/>
          <p:nvPr/>
        </p:nvSpPr>
        <p:spPr>
          <a:xfrm>
            <a:off x="5936477" y="968224"/>
            <a:ext cx="4191000" cy="204078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C7DED875-F126-56F8-405D-EB16272DEE14}"/>
              </a:ext>
            </a:extLst>
          </p:cNvPr>
          <p:cNvSpPr txBox="1"/>
          <p:nvPr/>
        </p:nvSpPr>
        <p:spPr>
          <a:xfrm>
            <a:off x="6059121" y="1100766"/>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6" name="TextBox 5">
            <a:extLst>
              <a:ext uri="{FF2B5EF4-FFF2-40B4-BE49-F238E27FC236}">
                <a16:creationId xmlns:a16="http://schemas.microsoft.com/office/drawing/2014/main" id="{FE578A76-82A5-9C6F-38E4-A81F69DE3FE3}"/>
              </a:ext>
            </a:extLst>
          </p:cNvPr>
          <p:cNvSpPr txBox="1"/>
          <p:nvPr/>
        </p:nvSpPr>
        <p:spPr>
          <a:xfrm>
            <a:off x="6230570" y="1285904"/>
            <a:ext cx="3129201" cy="646331"/>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Introductie</a:t>
            </a:r>
            <a:endParaRPr lang="en-GB" sz="2400">
              <a:solidFill>
                <a:schemeClr val="bg1"/>
              </a:solidFill>
              <a:latin typeface="Douglas-Calgury Block" panose="00000500000000000000" pitchFamily="50" charset="0"/>
            </a:endParaRPr>
          </a:p>
          <a:p>
            <a:r>
              <a:rPr lang="en-GB" sz="1200" err="1">
                <a:solidFill>
                  <a:srgbClr val="C5D4D7"/>
                </a:solidFill>
                <a:latin typeface="Douglas-Calgury Block" panose="00000500000000000000" pitchFamily="50" charset="0"/>
              </a:rPr>
              <a:t>Thuis</a:t>
            </a:r>
            <a:endParaRPr lang="en-NL" sz="1200">
              <a:solidFill>
                <a:srgbClr val="C5D4D7"/>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89725352-A8C7-227E-3B27-748F16B80E94}"/>
              </a:ext>
            </a:extLst>
          </p:cNvPr>
          <p:cNvSpPr txBox="1"/>
          <p:nvPr/>
        </p:nvSpPr>
        <p:spPr>
          <a:xfrm>
            <a:off x="6228690" y="2006479"/>
            <a:ext cx="3606574" cy="763992"/>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Voordat je je werkdag begint, krijg je achtergrondinformatie. Zo ga je goed voorbereid op reis!</a:t>
            </a:r>
          </a:p>
        </p:txBody>
      </p:sp>
      <p:sp>
        <p:nvSpPr>
          <p:cNvPr id="11" name="Rectangle 10">
            <a:extLst>
              <a:ext uri="{FF2B5EF4-FFF2-40B4-BE49-F238E27FC236}">
                <a16:creationId xmlns:a16="http://schemas.microsoft.com/office/drawing/2014/main" id="{AC0618E9-35C5-41CC-E6C9-12AA9953A262}"/>
              </a:ext>
            </a:extLst>
          </p:cNvPr>
          <p:cNvSpPr/>
          <p:nvPr/>
        </p:nvSpPr>
        <p:spPr>
          <a:xfrm>
            <a:off x="6151323" y="1381371"/>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4" name="Straight Connector 13">
            <a:extLst>
              <a:ext uri="{FF2B5EF4-FFF2-40B4-BE49-F238E27FC236}">
                <a16:creationId xmlns:a16="http://schemas.microsoft.com/office/drawing/2014/main" id="{2E58CC29-803F-D309-3207-5EE2419A841E}"/>
              </a:ext>
            </a:extLst>
          </p:cNvPr>
          <p:cNvCxnSpPr/>
          <p:nvPr/>
        </p:nvCxnSpPr>
        <p:spPr>
          <a:xfrm>
            <a:off x="6324325" y="1897945"/>
            <a:ext cx="360000" cy="0"/>
          </a:xfrm>
          <a:prstGeom prst="line">
            <a:avLst/>
          </a:prstGeom>
          <a:ln w="12700">
            <a:solidFill>
              <a:srgbClr val="C5D4D7"/>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5DB7A1-E8EC-CBD3-C2A5-285B61244BD2}"/>
              </a:ext>
            </a:extLst>
          </p:cNvPr>
          <p:cNvSpPr/>
          <p:nvPr/>
        </p:nvSpPr>
        <p:spPr>
          <a:xfrm>
            <a:off x="7039722" y="3008301"/>
            <a:ext cx="3087755"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1BEC45DB-50CE-8763-F3A2-A6AB892374A4}"/>
              </a:ext>
            </a:extLst>
          </p:cNvPr>
          <p:cNvSpPr txBox="1"/>
          <p:nvPr/>
        </p:nvSpPr>
        <p:spPr>
          <a:xfrm>
            <a:off x="7213068" y="3103802"/>
            <a:ext cx="2583452"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‘bezoeken’ om te starten.</a:t>
            </a:r>
          </a:p>
        </p:txBody>
      </p:sp>
      <p:pic>
        <p:nvPicPr>
          <p:cNvPr id="17" name="Picture 16">
            <a:extLst>
              <a:ext uri="{FF2B5EF4-FFF2-40B4-BE49-F238E27FC236}">
                <a16:creationId xmlns:a16="http://schemas.microsoft.com/office/drawing/2014/main" id="{849A1137-4CA5-7B47-A483-D3E3B5201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5549" y="1037569"/>
            <a:ext cx="266700" cy="571500"/>
          </a:xfrm>
          <a:prstGeom prst="rect">
            <a:avLst/>
          </a:prstGeom>
        </p:spPr>
      </p:pic>
      <p:pic>
        <p:nvPicPr>
          <p:cNvPr id="18" name="Picture 17">
            <a:extLst>
              <a:ext uri="{FF2B5EF4-FFF2-40B4-BE49-F238E27FC236}">
                <a16:creationId xmlns:a16="http://schemas.microsoft.com/office/drawing/2014/main" id="{55CF9DEA-4946-79E1-DBF4-9BCA6D875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208" y="3002445"/>
            <a:ext cx="342900" cy="457200"/>
          </a:xfrm>
          <a:prstGeom prst="rect">
            <a:avLst/>
          </a:prstGeom>
        </p:spPr>
      </p:pic>
      <p:pic>
        <p:nvPicPr>
          <p:cNvPr id="19" name="Picture 18">
            <a:extLst>
              <a:ext uri="{FF2B5EF4-FFF2-40B4-BE49-F238E27FC236}">
                <a16:creationId xmlns:a16="http://schemas.microsoft.com/office/drawing/2014/main" id="{DE2288C6-B526-A810-6AC4-F3C3B5CB08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871869" y="1100766"/>
            <a:ext cx="123825" cy="123825"/>
          </a:xfrm>
          <a:prstGeom prst="rect">
            <a:avLst/>
          </a:prstGeom>
        </p:spPr>
      </p:pic>
    </p:spTree>
    <p:extLst>
      <p:ext uri="{BB962C8B-B14F-4D97-AF65-F5344CB8AC3E}">
        <p14:creationId xmlns:p14="http://schemas.microsoft.com/office/powerpoint/2010/main" val="3620830006"/>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1672F-BCD2-D0D3-D6B6-F70DD4930E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8048DCDE-89FD-6162-9578-E8566FCE725F}"/>
              </a:ext>
            </a:extLst>
          </p:cNvPr>
          <p:cNvSpPr/>
          <p:nvPr/>
        </p:nvSpPr>
        <p:spPr>
          <a:xfrm>
            <a:off x="618645" y="839199"/>
            <a:ext cx="4381979" cy="1398964"/>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D2D4CD1B-E895-E067-6836-7FF96B314FA3}"/>
              </a:ext>
            </a:extLst>
          </p:cNvPr>
          <p:cNvSpPr txBox="1"/>
          <p:nvPr/>
        </p:nvSpPr>
        <p:spPr>
          <a:xfrm>
            <a:off x="674152" y="912113"/>
            <a:ext cx="4270964" cy="1234953"/>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Ronald doet met een lach de deur open. Hij maakt een onverzorgde indruk op je. Hij heeft een opgeblazen gezicht, bloeddoorlopen ogen en zijn kleding is gekreukt en zit onder de vlekken.</a:t>
            </a:r>
          </a:p>
          <a:p>
            <a:pPr>
              <a:lnSpc>
                <a:spcPts val="1800"/>
              </a:lnSpc>
            </a:pPr>
            <a:r>
              <a:rPr lang="nl-NL" sz="1200" dirty="0">
                <a:solidFill>
                  <a:srgbClr val="17212D"/>
                </a:solidFill>
                <a:latin typeface="Douglas-Calgury Block" panose="00000500000000000000" pitchFamily="50" charset="0"/>
                <a:ea typeface="Inter" panose="02000503000000020004" pitchFamily="2" charset="0"/>
              </a:rPr>
              <a:t>Luister naar de begroeting van Ronald.</a:t>
            </a:r>
          </a:p>
        </p:txBody>
      </p:sp>
      <p:sp>
        <p:nvSpPr>
          <p:cNvPr id="6" name="Rectangle 5">
            <a:extLst>
              <a:ext uri="{FF2B5EF4-FFF2-40B4-BE49-F238E27FC236}">
                <a16:creationId xmlns:a16="http://schemas.microsoft.com/office/drawing/2014/main" id="{DB3AA4F1-00E8-0010-3754-7309C19C7D6D}"/>
              </a:ext>
            </a:extLst>
          </p:cNvPr>
          <p:cNvSpPr/>
          <p:nvPr/>
        </p:nvSpPr>
        <p:spPr>
          <a:xfrm>
            <a:off x="618645" y="223816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DCFE7001-DA01-78D1-4659-C068470736ED}"/>
              </a:ext>
            </a:extLst>
          </p:cNvPr>
          <p:cNvSpPr txBox="1"/>
          <p:nvPr/>
        </p:nvSpPr>
        <p:spPr>
          <a:xfrm>
            <a:off x="1072758" y="234496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Ronald</a:t>
            </a:r>
          </a:p>
        </p:txBody>
      </p:sp>
      <p:sp>
        <p:nvSpPr>
          <p:cNvPr id="8" name="Rectangle 7">
            <a:extLst>
              <a:ext uri="{FF2B5EF4-FFF2-40B4-BE49-F238E27FC236}">
                <a16:creationId xmlns:a16="http://schemas.microsoft.com/office/drawing/2014/main" id="{184B5BDE-887C-6137-D3A2-AC9337E494DB}"/>
              </a:ext>
            </a:extLst>
          </p:cNvPr>
          <p:cNvSpPr/>
          <p:nvPr/>
        </p:nvSpPr>
        <p:spPr>
          <a:xfrm>
            <a:off x="1024128" y="243149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67AB6B93-76BC-3B17-7DE4-C2999550D9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128" y="2774414"/>
            <a:ext cx="304800" cy="304800"/>
          </a:xfrm>
          <a:prstGeom prst="rect">
            <a:avLst/>
          </a:prstGeom>
        </p:spPr>
      </p:pic>
      <p:pic>
        <p:nvPicPr>
          <p:cNvPr id="11" name="Picture 10">
            <a:extLst>
              <a:ext uri="{FF2B5EF4-FFF2-40B4-BE49-F238E27FC236}">
                <a16:creationId xmlns:a16="http://schemas.microsoft.com/office/drawing/2014/main" id="{7C85711E-F8D0-0922-E279-B29235AE5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2" name="TextBox 11">
            <a:extLst>
              <a:ext uri="{FF2B5EF4-FFF2-40B4-BE49-F238E27FC236}">
                <a16:creationId xmlns:a16="http://schemas.microsoft.com/office/drawing/2014/main" id="{C2E282B6-9180-C811-1A8F-C89B8399B28A}"/>
              </a:ext>
            </a:extLst>
          </p:cNvPr>
          <p:cNvSpPr txBox="1"/>
          <p:nvPr/>
        </p:nvSpPr>
        <p:spPr>
          <a:xfrm>
            <a:off x="12359069" y="4588146"/>
            <a:ext cx="3948626" cy="1384995"/>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dirty="0">
                <a:latin typeface="Inter" panose="02000503000000020004" pitchFamily="2" charset="0"/>
                <a:ea typeface="Inter" panose="02000503000000020004" pitchFamily="2" charset="0"/>
              </a:rPr>
              <a:t>(Op langzame toon en met een licht curacaos accent. Er wordt meerdere malen gezucht) </a:t>
            </a:r>
          </a:p>
          <a:p>
            <a:r>
              <a:rPr lang="nl-NL" sz="1200" dirty="0">
                <a:latin typeface="Inter" panose="02000503000000020004" pitchFamily="2" charset="0"/>
                <a:ea typeface="Inter" panose="02000503000000020004" pitchFamily="2" charset="0"/>
              </a:rPr>
              <a:t>“Wat fijn dat je er bent! Ik heb al dagen niemand gezien of gesproken. Mijn dochter komt ook nooit. Ik heb nu ook weer veel pijn in mijn benen. Wil je koffie? Dan kunnen we even praten.” </a:t>
            </a:r>
          </a:p>
        </p:txBody>
      </p:sp>
      <p:sp>
        <p:nvSpPr>
          <p:cNvPr id="13" name="TextBox 12">
            <a:extLst>
              <a:ext uri="{FF2B5EF4-FFF2-40B4-BE49-F238E27FC236}">
                <a16:creationId xmlns:a16="http://schemas.microsoft.com/office/drawing/2014/main" id="{264A9055-AC4C-2757-BAB9-BBF352FAFEA7}"/>
              </a:ext>
            </a:extLst>
          </p:cNvPr>
          <p:cNvSpPr txBox="1"/>
          <p:nvPr/>
        </p:nvSpPr>
        <p:spPr>
          <a:xfrm>
            <a:off x="1328928" y="278831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Tree>
    <p:extLst>
      <p:ext uri="{BB962C8B-B14F-4D97-AF65-F5344CB8AC3E}">
        <p14:creationId xmlns:p14="http://schemas.microsoft.com/office/powerpoint/2010/main" val="402474353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F3FDC-43EC-14A4-404E-ADB36C3074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65C022DF-C375-B861-E467-7CE36A9FB9A9}"/>
              </a:ext>
            </a:extLst>
          </p:cNvPr>
          <p:cNvSpPr/>
          <p:nvPr/>
        </p:nvSpPr>
        <p:spPr>
          <a:xfrm>
            <a:off x="618645" y="83449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FB63E1BE-53B0-F4DD-5CD3-07A49BEFD6CC}"/>
              </a:ext>
            </a:extLst>
          </p:cNvPr>
          <p:cNvSpPr txBox="1"/>
          <p:nvPr/>
        </p:nvSpPr>
        <p:spPr>
          <a:xfrm>
            <a:off x="1072758" y="94129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Ronald</a:t>
            </a:r>
          </a:p>
        </p:txBody>
      </p:sp>
      <p:sp>
        <p:nvSpPr>
          <p:cNvPr id="6" name="Rectangle 5">
            <a:extLst>
              <a:ext uri="{FF2B5EF4-FFF2-40B4-BE49-F238E27FC236}">
                <a16:creationId xmlns:a16="http://schemas.microsoft.com/office/drawing/2014/main" id="{DFE17F2D-411D-1550-868F-A7D097A92C20}"/>
              </a:ext>
            </a:extLst>
          </p:cNvPr>
          <p:cNvSpPr/>
          <p:nvPr/>
        </p:nvSpPr>
        <p:spPr>
          <a:xfrm>
            <a:off x="1024128" y="102782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6">
            <a:extLst>
              <a:ext uri="{FF2B5EF4-FFF2-40B4-BE49-F238E27FC236}">
                <a16:creationId xmlns:a16="http://schemas.microsoft.com/office/drawing/2014/main" id="{FD02D01D-CADF-1267-625B-98700C211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28" y="1370744"/>
            <a:ext cx="304800" cy="304800"/>
          </a:xfrm>
          <a:prstGeom prst="rect">
            <a:avLst/>
          </a:prstGeom>
        </p:spPr>
      </p:pic>
      <p:pic>
        <p:nvPicPr>
          <p:cNvPr id="8" name="Picture 7">
            <a:extLst>
              <a:ext uri="{FF2B5EF4-FFF2-40B4-BE49-F238E27FC236}">
                <a16:creationId xmlns:a16="http://schemas.microsoft.com/office/drawing/2014/main" id="{08C8E754-4435-2E94-04AD-5A4BCE51F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9" name="TextBox 8">
            <a:extLst>
              <a:ext uri="{FF2B5EF4-FFF2-40B4-BE49-F238E27FC236}">
                <a16:creationId xmlns:a16="http://schemas.microsoft.com/office/drawing/2014/main" id="{9452B672-2500-2586-AA5E-3C89B9033582}"/>
              </a:ext>
            </a:extLst>
          </p:cNvPr>
          <p:cNvSpPr txBox="1"/>
          <p:nvPr/>
        </p:nvSpPr>
        <p:spPr>
          <a:xfrm>
            <a:off x="1328928" y="138464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10" name="TextBox 9">
            <a:extLst>
              <a:ext uri="{FF2B5EF4-FFF2-40B4-BE49-F238E27FC236}">
                <a16:creationId xmlns:a16="http://schemas.microsoft.com/office/drawing/2014/main" id="{210E751E-D27B-B09E-2F66-FF4889F853B8}"/>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1" name="Rectangle 10">
            <a:extLst>
              <a:ext uri="{FF2B5EF4-FFF2-40B4-BE49-F238E27FC236}">
                <a16:creationId xmlns:a16="http://schemas.microsoft.com/office/drawing/2014/main" id="{C8A922AA-30B0-F017-F14F-BF6122BB5A5C}"/>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2" name="Group 11">
            <a:extLst>
              <a:ext uri="{FF2B5EF4-FFF2-40B4-BE49-F238E27FC236}">
                <a16:creationId xmlns:a16="http://schemas.microsoft.com/office/drawing/2014/main" id="{90086497-948A-BE61-CA04-AA68D285CDBE}"/>
              </a:ext>
            </a:extLst>
          </p:cNvPr>
          <p:cNvGrpSpPr/>
          <p:nvPr/>
        </p:nvGrpSpPr>
        <p:grpSpPr>
          <a:xfrm>
            <a:off x="3936000" y="2436553"/>
            <a:ext cx="4320000" cy="648000"/>
            <a:chOff x="2793765" y="3770902"/>
            <a:chExt cx="3816087" cy="648000"/>
          </a:xfrm>
        </p:grpSpPr>
        <p:sp>
          <p:nvSpPr>
            <p:cNvPr id="13" name="Rectangle 12">
              <a:extLst>
                <a:ext uri="{FF2B5EF4-FFF2-40B4-BE49-F238E27FC236}">
                  <a16:creationId xmlns:a16="http://schemas.microsoft.com/office/drawing/2014/main" id="{39D90E39-87B7-926E-672B-6A52321FE5B1}"/>
                </a:ext>
              </a:extLst>
            </p:cNvPr>
            <p:cNvSpPr/>
            <p:nvPr/>
          </p:nvSpPr>
          <p:spPr>
            <a:xfrm>
              <a:off x="2793765" y="3770902"/>
              <a:ext cx="3816087"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5C14FBFB-105B-194F-77CA-92279D621C55}"/>
                </a:ext>
              </a:extLst>
            </p:cNvPr>
            <p:cNvSpPr txBox="1"/>
            <p:nvPr/>
          </p:nvSpPr>
          <p:spPr>
            <a:xfrm>
              <a:off x="2953397" y="3864070"/>
              <a:ext cx="3542653"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A. </a:t>
              </a:r>
              <a:r>
                <a:rPr lang="nl-NL" sz="1200">
                  <a:solidFill>
                    <a:srgbClr val="17212D"/>
                  </a:solidFill>
                  <a:latin typeface="Inter" panose="02000503000000020004" pitchFamily="2" charset="0"/>
                  <a:ea typeface="Inter" panose="02000503000000020004" pitchFamily="2" charset="0"/>
                </a:rPr>
                <a:t>”Sorry Ronald, daar heb ik helaas geen tijd voor. Anders kom ik niet aan mijn werk toe.” </a:t>
              </a:r>
            </a:p>
          </p:txBody>
        </p:sp>
      </p:grpSp>
      <p:grpSp>
        <p:nvGrpSpPr>
          <p:cNvPr id="15" name="Group 14">
            <a:extLst>
              <a:ext uri="{FF2B5EF4-FFF2-40B4-BE49-F238E27FC236}">
                <a16:creationId xmlns:a16="http://schemas.microsoft.com/office/drawing/2014/main" id="{93A63E31-1FEA-AF2B-2203-7F767083F59D}"/>
              </a:ext>
            </a:extLst>
          </p:cNvPr>
          <p:cNvGrpSpPr/>
          <p:nvPr/>
        </p:nvGrpSpPr>
        <p:grpSpPr>
          <a:xfrm>
            <a:off x="3936000" y="3239574"/>
            <a:ext cx="4320000" cy="648000"/>
            <a:chOff x="2793764" y="3770902"/>
            <a:chExt cx="4320000" cy="648000"/>
          </a:xfrm>
        </p:grpSpPr>
        <p:sp>
          <p:nvSpPr>
            <p:cNvPr id="16" name="Rectangle 15">
              <a:extLst>
                <a:ext uri="{FF2B5EF4-FFF2-40B4-BE49-F238E27FC236}">
                  <a16:creationId xmlns:a16="http://schemas.microsoft.com/office/drawing/2014/main" id="{21CC261C-E7A3-ED42-C1E6-52731A5A9C69}"/>
                </a:ext>
              </a:extLst>
            </p:cNvPr>
            <p:cNvSpPr/>
            <p:nvPr/>
          </p:nvSpPr>
          <p:spPr>
            <a:xfrm>
              <a:off x="2793764" y="3770902"/>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930584C9-25DA-DEE4-99E0-C38F317AEF92}"/>
                </a:ext>
              </a:extLst>
            </p:cNvPr>
            <p:cNvSpPr txBox="1"/>
            <p:nvPr/>
          </p:nvSpPr>
          <p:spPr>
            <a:xfrm>
              <a:off x="2953397" y="3864070"/>
              <a:ext cx="4031537"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”Kom op Ronald! Klagen heeft geen zin. Schouders eronder en doorgaan.”</a:t>
              </a:r>
            </a:p>
          </p:txBody>
        </p:sp>
      </p:grpSp>
      <p:grpSp>
        <p:nvGrpSpPr>
          <p:cNvPr id="18" name="Group 17">
            <a:extLst>
              <a:ext uri="{FF2B5EF4-FFF2-40B4-BE49-F238E27FC236}">
                <a16:creationId xmlns:a16="http://schemas.microsoft.com/office/drawing/2014/main" id="{85C42315-8535-E882-5027-C917D26847E4}"/>
              </a:ext>
            </a:extLst>
          </p:cNvPr>
          <p:cNvGrpSpPr/>
          <p:nvPr/>
        </p:nvGrpSpPr>
        <p:grpSpPr>
          <a:xfrm>
            <a:off x="3936000" y="4042595"/>
            <a:ext cx="4320000" cy="684000"/>
            <a:chOff x="2793764" y="3797485"/>
            <a:chExt cx="4320000" cy="684000"/>
          </a:xfrm>
        </p:grpSpPr>
        <p:sp>
          <p:nvSpPr>
            <p:cNvPr id="19" name="Rectangle 18">
              <a:extLst>
                <a:ext uri="{FF2B5EF4-FFF2-40B4-BE49-F238E27FC236}">
                  <a16:creationId xmlns:a16="http://schemas.microsoft.com/office/drawing/2014/main" id="{7666F05F-C404-84D4-D37C-7187FC448620}"/>
                </a:ext>
              </a:extLst>
            </p:cNvPr>
            <p:cNvSpPr/>
            <p:nvPr/>
          </p:nvSpPr>
          <p:spPr>
            <a:xfrm>
              <a:off x="2793764" y="3797485"/>
              <a:ext cx="4320000" cy="684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extBox 19">
              <a:extLst>
                <a:ext uri="{FF2B5EF4-FFF2-40B4-BE49-F238E27FC236}">
                  <a16:creationId xmlns:a16="http://schemas.microsoft.com/office/drawing/2014/main" id="{52E7BC48-FF70-9257-33AC-A9C765B6B08E}"/>
                </a:ext>
              </a:extLst>
            </p:cNvPr>
            <p:cNvSpPr txBox="1"/>
            <p:nvPr/>
          </p:nvSpPr>
          <p:spPr>
            <a:xfrm>
              <a:off x="2953397" y="3887485"/>
              <a:ext cx="4031537"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C. </a:t>
              </a:r>
              <a:r>
                <a:rPr lang="nl-NL" sz="1200">
                  <a:solidFill>
                    <a:srgbClr val="17212D"/>
                  </a:solidFill>
                  <a:latin typeface="Inter" panose="02000503000000020004" pitchFamily="2" charset="0"/>
                  <a:ea typeface="Inter" panose="02000503000000020004" pitchFamily="2" charset="0"/>
                </a:rPr>
                <a:t>”Het leven is nu eenmaal niet altijd leuk. Er komen vanzelf weer betere tijden aan.”</a:t>
              </a:r>
            </a:p>
          </p:txBody>
        </p:sp>
      </p:grpSp>
      <p:grpSp>
        <p:nvGrpSpPr>
          <p:cNvPr id="21" name="Group 20">
            <a:extLst>
              <a:ext uri="{FF2B5EF4-FFF2-40B4-BE49-F238E27FC236}">
                <a16:creationId xmlns:a16="http://schemas.microsoft.com/office/drawing/2014/main" id="{304AD3F8-9530-CB58-AA82-7F3E264BAE89}"/>
              </a:ext>
            </a:extLst>
          </p:cNvPr>
          <p:cNvGrpSpPr/>
          <p:nvPr/>
        </p:nvGrpSpPr>
        <p:grpSpPr>
          <a:xfrm>
            <a:off x="3924236" y="4881616"/>
            <a:ext cx="4320000" cy="792000"/>
            <a:chOff x="2793764" y="3797485"/>
            <a:chExt cx="4320000" cy="792000"/>
          </a:xfrm>
        </p:grpSpPr>
        <p:sp>
          <p:nvSpPr>
            <p:cNvPr id="22" name="Rectangle 21">
              <a:extLst>
                <a:ext uri="{FF2B5EF4-FFF2-40B4-BE49-F238E27FC236}">
                  <a16:creationId xmlns:a16="http://schemas.microsoft.com/office/drawing/2014/main" id="{28D861CC-E094-DB87-960C-DB995D460CBC}"/>
                </a:ext>
              </a:extLst>
            </p:cNvPr>
            <p:cNvSpPr/>
            <p:nvPr/>
          </p:nvSpPr>
          <p:spPr>
            <a:xfrm>
              <a:off x="2793764" y="3797485"/>
              <a:ext cx="4320000" cy="792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3" name="TextBox 22">
              <a:extLst>
                <a:ext uri="{FF2B5EF4-FFF2-40B4-BE49-F238E27FC236}">
                  <a16:creationId xmlns:a16="http://schemas.microsoft.com/office/drawing/2014/main" id="{08DC59CC-2E72-8E85-B3D4-F5C619B5E283}"/>
                </a:ext>
              </a:extLst>
            </p:cNvPr>
            <p:cNvSpPr txBox="1"/>
            <p:nvPr/>
          </p:nvSpPr>
          <p:spPr>
            <a:xfrm>
              <a:off x="2953397" y="3890653"/>
              <a:ext cx="4043301" cy="646331"/>
            </a:xfrm>
            <a:prstGeom prst="rect">
              <a:avLst/>
            </a:prstGeom>
            <a:noFill/>
          </p:spPr>
          <p:txBody>
            <a:bodyPr wrap="square" rtlCol="0">
              <a:spAutoFit/>
            </a:bodyPr>
            <a:lstStyle/>
            <a:p>
              <a:r>
                <a:rPr lang="nl-NL" sz="1200" dirty="0">
                  <a:solidFill>
                    <a:srgbClr val="17212D"/>
                  </a:solidFill>
                  <a:latin typeface="Douglas-Calgury Block" panose="00000500000000000000" pitchFamily="50" charset="0"/>
                  <a:ea typeface="Inter" panose="02000503000000020004" pitchFamily="2" charset="0"/>
                </a:rPr>
                <a:t>D. </a:t>
              </a:r>
              <a:r>
                <a:rPr lang="nl-NL" sz="1200" dirty="0">
                  <a:solidFill>
                    <a:srgbClr val="17212D"/>
                  </a:solidFill>
                  <a:latin typeface="Inter" panose="02000503000000020004" pitchFamily="2" charset="0"/>
                  <a:ea typeface="Inter" panose="02000503000000020004" pitchFamily="2" charset="0"/>
                </a:rPr>
                <a:t>“Wat rot dat je je zo voelt. Laten we een kopje koffie drinken samen. Gaan we daarna samen aan de slag.”</a:t>
              </a:r>
            </a:p>
          </p:txBody>
        </p:sp>
      </p:grpSp>
      <p:pic>
        <p:nvPicPr>
          <p:cNvPr id="24" name="Picture 23">
            <a:extLst>
              <a:ext uri="{FF2B5EF4-FFF2-40B4-BE49-F238E27FC236}">
                <a16:creationId xmlns:a16="http://schemas.microsoft.com/office/drawing/2014/main" id="{7FD310F4-D00F-CDBD-7F52-5BE78185E9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798939"/>
            <a:ext cx="1943100" cy="466725"/>
          </a:xfrm>
          <a:prstGeom prst="rect">
            <a:avLst/>
          </a:prstGeom>
        </p:spPr>
      </p:pic>
    </p:spTree>
    <p:extLst>
      <p:ext uri="{BB962C8B-B14F-4D97-AF65-F5344CB8AC3E}">
        <p14:creationId xmlns:p14="http://schemas.microsoft.com/office/powerpoint/2010/main" val="179020931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B884-109F-20FB-A585-440BA5AAAD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3" name="Rectangle 2">
            <a:extLst>
              <a:ext uri="{FF2B5EF4-FFF2-40B4-BE49-F238E27FC236}">
                <a16:creationId xmlns:a16="http://schemas.microsoft.com/office/drawing/2014/main" id="{47EC4185-EB1E-A7EA-6819-6F05B88C98B4}"/>
              </a:ext>
            </a:extLst>
          </p:cNvPr>
          <p:cNvSpPr/>
          <p:nvPr/>
        </p:nvSpPr>
        <p:spPr>
          <a:xfrm>
            <a:off x="618645" y="83449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E9107858-F014-A713-CAC7-3E4AD5B6BD97}"/>
              </a:ext>
            </a:extLst>
          </p:cNvPr>
          <p:cNvSpPr txBox="1"/>
          <p:nvPr/>
        </p:nvSpPr>
        <p:spPr>
          <a:xfrm>
            <a:off x="1072758" y="94129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Ronald</a:t>
            </a:r>
          </a:p>
        </p:txBody>
      </p:sp>
      <p:sp>
        <p:nvSpPr>
          <p:cNvPr id="5" name="Rectangle 4">
            <a:extLst>
              <a:ext uri="{FF2B5EF4-FFF2-40B4-BE49-F238E27FC236}">
                <a16:creationId xmlns:a16="http://schemas.microsoft.com/office/drawing/2014/main" id="{35303741-F137-6417-B518-4F1F1EC64E94}"/>
              </a:ext>
            </a:extLst>
          </p:cNvPr>
          <p:cNvSpPr/>
          <p:nvPr/>
        </p:nvSpPr>
        <p:spPr>
          <a:xfrm>
            <a:off x="1024128" y="102782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38B9A175-9E9B-58F1-D3DC-46AA374D9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28" y="1370744"/>
            <a:ext cx="304800" cy="304800"/>
          </a:xfrm>
          <a:prstGeom prst="rect">
            <a:avLst/>
          </a:prstGeom>
        </p:spPr>
      </p:pic>
      <p:pic>
        <p:nvPicPr>
          <p:cNvPr id="7" name="Picture 6">
            <a:extLst>
              <a:ext uri="{FF2B5EF4-FFF2-40B4-BE49-F238E27FC236}">
                <a16:creationId xmlns:a16="http://schemas.microsoft.com/office/drawing/2014/main" id="{DF531CD8-939B-448E-939B-8AA17D8BE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8" name="TextBox 7">
            <a:extLst>
              <a:ext uri="{FF2B5EF4-FFF2-40B4-BE49-F238E27FC236}">
                <a16:creationId xmlns:a16="http://schemas.microsoft.com/office/drawing/2014/main" id="{8FA585C9-2273-F38F-88CF-C6E076B58B92}"/>
              </a:ext>
            </a:extLst>
          </p:cNvPr>
          <p:cNvSpPr txBox="1"/>
          <p:nvPr/>
        </p:nvSpPr>
        <p:spPr>
          <a:xfrm>
            <a:off x="1328928" y="138464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D82A1656-BB05-3D2B-E421-24BB356C247E}"/>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0" name="Rectangle 9">
            <a:extLst>
              <a:ext uri="{FF2B5EF4-FFF2-40B4-BE49-F238E27FC236}">
                <a16:creationId xmlns:a16="http://schemas.microsoft.com/office/drawing/2014/main" id="{EA41CC05-5752-F495-6FE3-23247BF9E130}"/>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22">
            <a:extLst>
              <a:ext uri="{FF2B5EF4-FFF2-40B4-BE49-F238E27FC236}">
                <a16:creationId xmlns:a16="http://schemas.microsoft.com/office/drawing/2014/main" id="{2F550BF2-5C6E-A39A-71C1-10AA8A152B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869464"/>
            <a:ext cx="1943100" cy="466725"/>
          </a:xfrm>
          <a:prstGeom prst="rect">
            <a:avLst/>
          </a:prstGeom>
        </p:spPr>
      </p:pic>
      <p:grpSp>
        <p:nvGrpSpPr>
          <p:cNvPr id="30" name="Group 29">
            <a:extLst>
              <a:ext uri="{FF2B5EF4-FFF2-40B4-BE49-F238E27FC236}">
                <a16:creationId xmlns:a16="http://schemas.microsoft.com/office/drawing/2014/main" id="{B8B82690-75E3-9D84-C9C0-5570F174017F}"/>
              </a:ext>
            </a:extLst>
          </p:cNvPr>
          <p:cNvGrpSpPr/>
          <p:nvPr/>
        </p:nvGrpSpPr>
        <p:grpSpPr>
          <a:xfrm>
            <a:off x="3936000" y="2436553"/>
            <a:ext cx="4320000" cy="648000"/>
            <a:chOff x="2793765" y="3770902"/>
            <a:chExt cx="3816087" cy="648000"/>
          </a:xfrm>
        </p:grpSpPr>
        <p:sp>
          <p:nvSpPr>
            <p:cNvPr id="32" name="Rectangle 31">
              <a:extLst>
                <a:ext uri="{FF2B5EF4-FFF2-40B4-BE49-F238E27FC236}">
                  <a16:creationId xmlns:a16="http://schemas.microsoft.com/office/drawing/2014/main" id="{351A3A90-9BBD-DFCB-A76E-7E83FB623490}"/>
                </a:ext>
              </a:extLst>
            </p:cNvPr>
            <p:cNvSpPr/>
            <p:nvPr/>
          </p:nvSpPr>
          <p:spPr>
            <a:xfrm>
              <a:off x="2793765" y="3770902"/>
              <a:ext cx="3816087"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TextBox 32">
              <a:extLst>
                <a:ext uri="{FF2B5EF4-FFF2-40B4-BE49-F238E27FC236}">
                  <a16:creationId xmlns:a16="http://schemas.microsoft.com/office/drawing/2014/main" id="{3C928330-E999-3A47-4D68-6EA61C125E6E}"/>
                </a:ext>
              </a:extLst>
            </p:cNvPr>
            <p:cNvSpPr txBox="1"/>
            <p:nvPr/>
          </p:nvSpPr>
          <p:spPr>
            <a:xfrm>
              <a:off x="2953397" y="3864070"/>
              <a:ext cx="3542653"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A. </a:t>
              </a:r>
              <a:r>
                <a:rPr lang="nl-NL" sz="1200">
                  <a:solidFill>
                    <a:srgbClr val="17212D"/>
                  </a:solidFill>
                  <a:latin typeface="Inter" panose="02000503000000020004" pitchFamily="2" charset="0"/>
                  <a:ea typeface="Inter" panose="02000503000000020004" pitchFamily="2" charset="0"/>
                </a:rPr>
                <a:t>”Sorry Ronald, daar heb ik helaas geen tijd voor. Anders kom ik niet aan mijn werk toe.” </a:t>
              </a:r>
            </a:p>
          </p:txBody>
        </p:sp>
      </p:grpSp>
      <p:grpSp>
        <p:nvGrpSpPr>
          <p:cNvPr id="34" name="Group 33">
            <a:extLst>
              <a:ext uri="{FF2B5EF4-FFF2-40B4-BE49-F238E27FC236}">
                <a16:creationId xmlns:a16="http://schemas.microsoft.com/office/drawing/2014/main" id="{A596E20A-2A0D-1F8A-E297-D06DA8C3A409}"/>
              </a:ext>
            </a:extLst>
          </p:cNvPr>
          <p:cNvGrpSpPr/>
          <p:nvPr/>
        </p:nvGrpSpPr>
        <p:grpSpPr>
          <a:xfrm>
            <a:off x="3936000" y="3239574"/>
            <a:ext cx="4320000" cy="648000"/>
            <a:chOff x="2793764" y="3770902"/>
            <a:chExt cx="4320000" cy="648000"/>
          </a:xfrm>
        </p:grpSpPr>
        <p:sp>
          <p:nvSpPr>
            <p:cNvPr id="35" name="Rectangle 34">
              <a:extLst>
                <a:ext uri="{FF2B5EF4-FFF2-40B4-BE49-F238E27FC236}">
                  <a16:creationId xmlns:a16="http://schemas.microsoft.com/office/drawing/2014/main" id="{D65367D3-1209-115F-5F59-F68205EACB0C}"/>
                </a:ext>
              </a:extLst>
            </p:cNvPr>
            <p:cNvSpPr/>
            <p:nvPr/>
          </p:nvSpPr>
          <p:spPr>
            <a:xfrm>
              <a:off x="2793764" y="3770902"/>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2C1C1725-6F81-475A-2911-F6FA41CA75EC}"/>
                </a:ext>
              </a:extLst>
            </p:cNvPr>
            <p:cNvSpPr txBox="1"/>
            <p:nvPr/>
          </p:nvSpPr>
          <p:spPr>
            <a:xfrm>
              <a:off x="2953397" y="3864070"/>
              <a:ext cx="4031537"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”Kom op Ronald! Klagen heeft geen zin. Schouders eronder en doorgaan.”</a:t>
              </a:r>
            </a:p>
          </p:txBody>
        </p:sp>
      </p:grpSp>
      <p:grpSp>
        <p:nvGrpSpPr>
          <p:cNvPr id="37" name="Group 36">
            <a:extLst>
              <a:ext uri="{FF2B5EF4-FFF2-40B4-BE49-F238E27FC236}">
                <a16:creationId xmlns:a16="http://schemas.microsoft.com/office/drawing/2014/main" id="{662643CF-38E7-F508-2472-D1F2AE0F3D24}"/>
              </a:ext>
            </a:extLst>
          </p:cNvPr>
          <p:cNvGrpSpPr/>
          <p:nvPr/>
        </p:nvGrpSpPr>
        <p:grpSpPr>
          <a:xfrm>
            <a:off x="3936000" y="4042595"/>
            <a:ext cx="4320000" cy="684000"/>
            <a:chOff x="2793764" y="3797485"/>
            <a:chExt cx="4320000" cy="684000"/>
          </a:xfrm>
        </p:grpSpPr>
        <p:sp>
          <p:nvSpPr>
            <p:cNvPr id="38" name="Rectangle 37">
              <a:extLst>
                <a:ext uri="{FF2B5EF4-FFF2-40B4-BE49-F238E27FC236}">
                  <a16:creationId xmlns:a16="http://schemas.microsoft.com/office/drawing/2014/main" id="{0C60CEA9-7475-EC19-CC54-8B661C74376A}"/>
                </a:ext>
              </a:extLst>
            </p:cNvPr>
            <p:cNvSpPr/>
            <p:nvPr/>
          </p:nvSpPr>
          <p:spPr>
            <a:xfrm>
              <a:off x="2793764" y="3797485"/>
              <a:ext cx="4320000" cy="684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TextBox 38">
              <a:extLst>
                <a:ext uri="{FF2B5EF4-FFF2-40B4-BE49-F238E27FC236}">
                  <a16:creationId xmlns:a16="http://schemas.microsoft.com/office/drawing/2014/main" id="{6418DBD4-923D-E3BA-E7E6-C712BC45DE46}"/>
                </a:ext>
              </a:extLst>
            </p:cNvPr>
            <p:cNvSpPr txBox="1"/>
            <p:nvPr/>
          </p:nvSpPr>
          <p:spPr>
            <a:xfrm>
              <a:off x="2953397" y="3887485"/>
              <a:ext cx="4031537"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C. </a:t>
              </a:r>
              <a:r>
                <a:rPr lang="nl-NL" sz="1200">
                  <a:solidFill>
                    <a:srgbClr val="17212D"/>
                  </a:solidFill>
                  <a:latin typeface="Inter" panose="02000503000000020004" pitchFamily="2" charset="0"/>
                  <a:ea typeface="Inter" panose="02000503000000020004" pitchFamily="2" charset="0"/>
                </a:rPr>
                <a:t>”Het leven is nu eenmaal niet altijd leuk. Er komen vanzelf weer betere tijden aan.”</a:t>
              </a:r>
            </a:p>
          </p:txBody>
        </p:sp>
      </p:grpSp>
      <p:grpSp>
        <p:nvGrpSpPr>
          <p:cNvPr id="40" name="Group 39">
            <a:extLst>
              <a:ext uri="{FF2B5EF4-FFF2-40B4-BE49-F238E27FC236}">
                <a16:creationId xmlns:a16="http://schemas.microsoft.com/office/drawing/2014/main" id="{AA1E6725-1FE0-B3CE-A370-3BEE5AD37E67}"/>
              </a:ext>
            </a:extLst>
          </p:cNvPr>
          <p:cNvGrpSpPr/>
          <p:nvPr/>
        </p:nvGrpSpPr>
        <p:grpSpPr>
          <a:xfrm>
            <a:off x="3924236" y="4881616"/>
            <a:ext cx="4320000" cy="792000"/>
            <a:chOff x="2793764" y="3797485"/>
            <a:chExt cx="4320000" cy="792000"/>
          </a:xfrm>
        </p:grpSpPr>
        <p:sp>
          <p:nvSpPr>
            <p:cNvPr id="41" name="Rectangle 40">
              <a:extLst>
                <a:ext uri="{FF2B5EF4-FFF2-40B4-BE49-F238E27FC236}">
                  <a16:creationId xmlns:a16="http://schemas.microsoft.com/office/drawing/2014/main" id="{1963C588-6C1B-610A-B1C5-6F0E15433B67}"/>
                </a:ext>
              </a:extLst>
            </p:cNvPr>
            <p:cNvSpPr/>
            <p:nvPr/>
          </p:nvSpPr>
          <p:spPr>
            <a:xfrm>
              <a:off x="2793764" y="3797485"/>
              <a:ext cx="4320000" cy="792000"/>
            </a:xfrm>
            <a:prstGeom prst="rect">
              <a:avLst/>
            </a:prstGeom>
            <a:solidFill>
              <a:schemeClr val="accent2">
                <a:alpha val="85000"/>
              </a:schemeClr>
            </a:solidFill>
            <a:ln>
              <a:solidFill>
                <a:srgbClr val="1A1A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2" name="TextBox 41">
              <a:extLst>
                <a:ext uri="{FF2B5EF4-FFF2-40B4-BE49-F238E27FC236}">
                  <a16:creationId xmlns:a16="http://schemas.microsoft.com/office/drawing/2014/main" id="{C47D8ABC-99AF-5353-70D7-6E2554892F08}"/>
                </a:ext>
              </a:extLst>
            </p:cNvPr>
            <p:cNvSpPr txBox="1"/>
            <p:nvPr/>
          </p:nvSpPr>
          <p:spPr>
            <a:xfrm>
              <a:off x="2953397" y="3890653"/>
              <a:ext cx="4043301" cy="646331"/>
            </a:xfrm>
            <a:prstGeom prst="rect">
              <a:avLst/>
            </a:prstGeom>
            <a:noFill/>
          </p:spPr>
          <p:txBody>
            <a:bodyPr wrap="square" rtlCol="0">
              <a:spAutoFit/>
            </a:bodyPr>
            <a:lstStyle/>
            <a:p>
              <a:r>
                <a:rPr lang="nl-NL" sz="1200" dirty="0">
                  <a:solidFill>
                    <a:schemeClr val="bg1"/>
                  </a:solidFill>
                  <a:latin typeface="Douglas-Calgury Block" panose="00000500000000000000" pitchFamily="50" charset="0"/>
                  <a:ea typeface="Inter" panose="02000503000000020004" pitchFamily="2" charset="0"/>
                </a:rPr>
                <a:t>D. </a:t>
              </a:r>
              <a:r>
                <a:rPr lang="nl-NL" sz="1200" dirty="0">
                  <a:solidFill>
                    <a:schemeClr val="bg1"/>
                  </a:solidFill>
                  <a:latin typeface="Inter" panose="02000503000000020004" pitchFamily="2" charset="0"/>
                  <a:ea typeface="Inter" panose="02000503000000020004" pitchFamily="2" charset="0"/>
                </a:rPr>
                <a:t>“Wat rot dat je je zo voelt. Laten we een kopje koffie drinken samen. Gaan we daarna samen aan de slag.”</a:t>
              </a:r>
            </a:p>
          </p:txBody>
        </p:sp>
      </p:grpSp>
      <p:pic>
        <p:nvPicPr>
          <p:cNvPr id="31" name="Picture 30" descr="A green square with a white tick&#10;&#10;Description automatically generated">
            <a:extLst>
              <a:ext uri="{FF2B5EF4-FFF2-40B4-BE49-F238E27FC236}">
                <a16:creationId xmlns:a16="http://schemas.microsoft.com/office/drawing/2014/main" id="{E4BDD586-BEC6-94B9-70E5-54A3F51B8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6000" y="5097616"/>
            <a:ext cx="360000" cy="360000"/>
          </a:xfrm>
          <a:prstGeom prst="rect">
            <a:avLst/>
          </a:prstGeom>
        </p:spPr>
      </p:pic>
      <p:pic>
        <p:nvPicPr>
          <p:cNvPr id="24" name="Picture 23" descr="A black rectangle with white text&#10;&#10;Description automatically generated">
            <a:extLst>
              <a:ext uri="{FF2B5EF4-FFF2-40B4-BE49-F238E27FC236}">
                <a16:creationId xmlns:a16="http://schemas.microsoft.com/office/drawing/2014/main" id="{2BD19196-02A3-B3E1-74AF-19016D6857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5" name="Rectangle 24">
            <a:extLst>
              <a:ext uri="{FF2B5EF4-FFF2-40B4-BE49-F238E27FC236}">
                <a16:creationId xmlns:a16="http://schemas.microsoft.com/office/drawing/2014/main" id="{2395FB8A-CAF1-A0FA-8E02-40BEF33BD245}"/>
              </a:ext>
            </a:extLst>
          </p:cNvPr>
          <p:cNvSpPr/>
          <p:nvPr/>
        </p:nvSpPr>
        <p:spPr>
          <a:xfrm>
            <a:off x="7378920" y="1208918"/>
            <a:ext cx="4453085" cy="2736000"/>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TextBox 25">
            <a:extLst>
              <a:ext uri="{FF2B5EF4-FFF2-40B4-BE49-F238E27FC236}">
                <a16:creationId xmlns:a16="http://schemas.microsoft.com/office/drawing/2014/main" id="{D457FD79-00C9-4FE7-3470-9037EAE2C082}"/>
              </a:ext>
            </a:extLst>
          </p:cNvPr>
          <p:cNvSpPr txBox="1"/>
          <p:nvPr/>
        </p:nvSpPr>
        <p:spPr>
          <a:xfrm>
            <a:off x="7785126" y="1533336"/>
            <a:ext cx="3276600"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a:t>
            </a:r>
          </a:p>
        </p:txBody>
      </p:sp>
      <p:sp>
        <p:nvSpPr>
          <p:cNvPr id="27" name="TextBox 26">
            <a:extLst>
              <a:ext uri="{FF2B5EF4-FFF2-40B4-BE49-F238E27FC236}">
                <a16:creationId xmlns:a16="http://schemas.microsoft.com/office/drawing/2014/main" id="{5074F213-EF09-3EAB-AED9-5413FA8F90EC}"/>
              </a:ext>
            </a:extLst>
          </p:cNvPr>
          <p:cNvSpPr txBox="1"/>
          <p:nvPr/>
        </p:nvSpPr>
        <p:spPr>
          <a:xfrm>
            <a:off x="7785126" y="2064474"/>
            <a:ext cx="3625331" cy="1687321"/>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Neem Ronalds gevoel serieus en wuif het niet weg of zwak het niet af. Ga in op zijn verzoek om een kopje koffie te drinken en geef hem ruimte om zijn verhaal te doen. Jij hoeft het niet op te lossen. Iemand een luisterend oor bieden kan al veel steun geven.</a:t>
            </a:r>
          </a:p>
          <a:p>
            <a:pPr>
              <a:lnSpc>
                <a:spcPts val="1800"/>
              </a:lnSpc>
            </a:pPr>
            <a:endParaRPr lang="nl-NL" sz="1200" dirty="0">
              <a:solidFill>
                <a:srgbClr val="17212D"/>
              </a:solidFill>
              <a:latin typeface="Inter" panose="02000503000000020004" pitchFamily="2" charset="0"/>
              <a:ea typeface="Inter" panose="02000503000000020004" pitchFamily="2" charset="0"/>
            </a:endParaRPr>
          </a:p>
        </p:txBody>
      </p:sp>
      <p:pic>
        <p:nvPicPr>
          <p:cNvPr id="28" name="Picture 27" descr="A white text on an orange background&#10;&#10;Description automatically generated">
            <a:extLst>
              <a:ext uri="{FF2B5EF4-FFF2-40B4-BE49-F238E27FC236}">
                <a16:creationId xmlns:a16="http://schemas.microsoft.com/office/drawing/2014/main" id="{BDAA36FB-F540-F6AB-5DFD-1A57BD1C13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5950" y="3987654"/>
            <a:ext cx="1476375" cy="476250"/>
          </a:xfrm>
          <a:prstGeom prst="rect">
            <a:avLst/>
          </a:prstGeom>
        </p:spPr>
      </p:pic>
      <p:sp>
        <p:nvSpPr>
          <p:cNvPr id="29" name="Rectangle 28">
            <a:extLst>
              <a:ext uri="{FF2B5EF4-FFF2-40B4-BE49-F238E27FC236}">
                <a16:creationId xmlns:a16="http://schemas.microsoft.com/office/drawing/2014/main" id="{694E421C-159C-AB35-8B58-80028FBEDF7C}"/>
              </a:ext>
            </a:extLst>
          </p:cNvPr>
          <p:cNvSpPr/>
          <p:nvPr/>
        </p:nvSpPr>
        <p:spPr>
          <a:xfrm>
            <a:off x="10232325" y="76270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141502347"/>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FA2D07-1FCC-E59D-EF49-DD5F6D75FC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9211D4AB-217B-ACDA-B122-6808F42AB970}"/>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4" name="TextBox 3">
            <a:extLst>
              <a:ext uri="{FF2B5EF4-FFF2-40B4-BE49-F238E27FC236}">
                <a16:creationId xmlns:a16="http://schemas.microsoft.com/office/drawing/2014/main" id="{A958767B-531B-3C2F-FCDE-B8E9A8F1C707}"/>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6" name="Picture 5" descr="A white text on an orange background&#10;&#10;Description automatically generated">
            <a:extLst>
              <a:ext uri="{FF2B5EF4-FFF2-40B4-BE49-F238E27FC236}">
                <a16:creationId xmlns:a16="http://schemas.microsoft.com/office/drawing/2014/main" id="{0A88E843-1E3C-319A-68FB-91C4BA5C8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7" name="Oval 6">
            <a:extLst>
              <a:ext uri="{FF2B5EF4-FFF2-40B4-BE49-F238E27FC236}">
                <a16:creationId xmlns:a16="http://schemas.microsoft.com/office/drawing/2014/main" id="{14919703-3EE0-06EC-5A46-6DAC55F2033D}"/>
              </a:ext>
            </a:extLst>
          </p:cNvPr>
          <p:cNvSpPr/>
          <p:nvPr/>
        </p:nvSpPr>
        <p:spPr>
          <a:xfrm>
            <a:off x="6255513" y="1138150"/>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tangle 1">
            <a:extLst>
              <a:ext uri="{FF2B5EF4-FFF2-40B4-BE49-F238E27FC236}">
                <a16:creationId xmlns:a16="http://schemas.microsoft.com/office/drawing/2014/main" id="{AAD2E204-BF41-3073-FEC9-DA2EDBA9AF5D}"/>
              </a:ext>
            </a:extLst>
          </p:cNvPr>
          <p:cNvSpPr/>
          <p:nvPr/>
        </p:nvSpPr>
        <p:spPr>
          <a:xfrm>
            <a:off x="7170722" y="1968192"/>
            <a:ext cx="4177145" cy="3133744"/>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8DE6A842-C11C-206F-E5AF-92DD962CEB21}"/>
              </a:ext>
            </a:extLst>
          </p:cNvPr>
          <p:cNvSpPr txBox="1"/>
          <p:nvPr/>
        </p:nvSpPr>
        <p:spPr>
          <a:xfrm>
            <a:off x="7366942" y="2114323"/>
            <a:ext cx="3550920" cy="2841483"/>
          </a:xfrm>
          <a:prstGeom prst="rect">
            <a:avLst/>
          </a:prstGeom>
          <a:noFill/>
        </p:spPr>
        <p:txBody>
          <a:bodyPr wrap="square" rtlCol="0">
            <a:spAutoFit/>
          </a:bodyPr>
          <a:lstStyle/>
          <a:p>
            <a:pPr>
              <a:lnSpc>
                <a:spcPts val="1800"/>
              </a:lnSpc>
            </a:pPr>
            <a:r>
              <a:rPr lang="nl-NL" sz="1600" b="1" dirty="0">
                <a:solidFill>
                  <a:srgbClr val="1A1A1A"/>
                </a:solidFill>
                <a:latin typeface="Douglas-Calgury Block" panose="00000500000000000000" pitchFamily="50" charset="0"/>
                <a:ea typeface="Inter" panose="02000503000000020004" pitchFamily="2" charset="0"/>
              </a:rPr>
              <a:t>Tip 1:</a:t>
            </a:r>
          </a:p>
          <a:p>
            <a:pPr>
              <a:lnSpc>
                <a:spcPts val="1800"/>
              </a:lnSpc>
            </a:pPr>
            <a:r>
              <a:rPr lang="nl-NL" sz="1200" dirty="0">
                <a:solidFill>
                  <a:srgbClr val="1A1A1A"/>
                </a:solidFill>
                <a:latin typeface="Inter" panose="02000503000000020004" pitchFamily="2" charset="0"/>
                <a:ea typeface="Inter" panose="02000503000000020004" pitchFamily="2" charset="0"/>
              </a:rPr>
              <a:t>Let erop dat je niet teveel betrokken raakt bij het gedrag en de situatie van de cliënt. Belangrijk is dat je, naast het bieden van een luisterend oor, de focus houdt op de reden dat je er bent, namelijk huishoudelijk werk. Soms wil een cliënt, zoals Ronald, vooral met je praten. Dit kan het uitvoeren van je huishoudelijke taken belemmeren. Blijf daarom proberen om de cliënt hierbij te betrekken. Al is het maar iets kleins, zoals de vaatwasser uitruimen.</a:t>
            </a:r>
          </a:p>
        </p:txBody>
      </p:sp>
      <p:pic>
        <p:nvPicPr>
          <p:cNvPr id="10" name="Picture 9">
            <a:extLst>
              <a:ext uri="{FF2B5EF4-FFF2-40B4-BE49-F238E27FC236}">
                <a16:creationId xmlns:a16="http://schemas.microsoft.com/office/drawing/2014/main" id="{32F46C47-FEDF-5F3E-96FC-509452BD6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513" y="3427294"/>
            <a:ext cx="304800" cy="304800"/>
          </a:xfrm>
          <a:prstGeom prst="rect">
            <a:avLst/>
          </a:prstGeom>
        </p:spPr>
      </p:pic>
      <p:pic>
        <p:nvPicPr>
          <p:cNvPr id="12" name="Picture 11">
            <a:extLst>
              <a:ext uri="{FF2B5EF4-FFF2-40B4-BE49-F238E27FC236}">
                <a16:creationId xmlns:a16="http://schemas.microsoft.com/office/drawing/2014/main" id="{4A3971F6-098F-F4E8-277D-4FEFB6D85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5466" y="3427294"/>
            <a:ext cx="304800" cy="304800"/>
          </a:xfrm>
          <a:prstGeom prst="rect">
            <a:avLst/>
          </a:prstGeom>
        </p:spPr>
      </p:pic>
      <p:pic>
        <p:nvPicPr>
          <p:cNvPr id="14" name="Picture 13">
            <a:extLst>
              <a:ext uri="{FF2B5EF4-FFF2-40B4-BE49-F238E27FC236}">
                <a16:creationId xmlns:a16="http://schemas.microsoft.com/office/drawing/2014/main" id="{7743888B-D107-75C1-4733-45285AD46E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0722" y="5165217"/>
            <a:ext cx="72000" cy="72000"/>
          </a:xfrm>
          <a:prstGeom prst="rect">
            <a:avLst/>
          </a:prstGeom>
        </p:spPr>
      </p:pic>
      <p:pic>
        <p:nvPicPr>
          <p:cNvPr id="16" name="Picture 15">
            <a:extLst>
              <a:ext uri="{FF2B5EF4-FFF2-40B4-BE49-F238E27FC236}">
                <a16:creationId xmlns:a16="http://schemas.microsoft.com/office/drawing/2014/main" id="{40092F29-7741-9AF6-B3D3-C11010D63E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6799" y="5165217"/>
            <a:ext cx="72000" cy="72000"/>
          </a:xfrm>
          <a:prstGeom prst="rect">
            <a:avLst/>
          </a:prstGeom>
        </p:spPr>
      </p:pic>
      <p:pic>
        <p:nvPicPr>
          <p:cNvPr id="17" name="Picture 16">
            <a:extLst>
              <a:ext uri="{FF2B5EF4-FFF2-40B4-BE49-F238E27FC236}">
                <a16:creationId xmlns:a16="http://schemas.microsoft.com/office/drawing/2014/main" id="{8420C346-5569-0DBD-8B4B-CC5484C72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876" y="5165217"/>
            <a:ext cx="72000" cy="72000"/>
          </a:xfrm>
          <a:prstGeom prst="rect">
            <a:avLst/>
          </a:prstGeom>
        </p:spPr>
      </p:pic>
      <p:pic>
        <p:nvPicPr>
          <p:cNvPr id="9" name="Picture 8">
            <a:extLst>
              <a:ext uri="{FF2B5EF4-FFF2-40B4-BE49-F238E27FC236}">
                <a16:creationId xmlns:a16="http://schemas.microsoft.com/office/drawing/2014/main" id="{A9431CCD-0521-2B64-EEFC-7AF13A48ED7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3573757922"/>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A873EE-7754-AFDF-9AFD-43ED96B37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9" name="Picture 8" descr="A silhouette of a city&#10;&#10;Description automatically generated">
            <a:extLst>
              <a:ext uri="{FF2B5EF4-FFF2-40B4-BE49-F238E27FC236}">
                <a16:creationId xmlns:a16="http://schemas.microsoft.com/office/drawing/2014/main" id="{7CCDCFEB-8B31-712B-DE7C-7AAD518FA457}"/>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10" name="TextBox 9">
            <a:extLst>
              <a:ext uri="{FF2B5EF4-FFF2-40B4-BE49-F238E27FC236}">
                <a16:creationId xmlns:a16="http://schemas.microsoft.com/office/drawing/2014/main" id="{45BA5A09-7DA4-7853-900D-52D9A14A61C7}"/>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1" name="Picture 10" descr="A white text on an orange background&#10;&#10;Description automatically generated">
            <a:extLst>
              <a:ext uri="{FF2B5EF4-FFF2-40B4-BE49-F238E27FC236}">
                <a16:creationId xmlns:a16="http://schemas.microsoft.com/office/drawing/2014/main" id="{219E0EAF-3140-E537-88E4-4D36DBE1B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2" name="Oval 11">
            <a:extLst>
              <a:ext uri="{FF2B5EF4-FFF2-40B4-BE49-F238E27FC236}">
                <a16:creationId xmlns:a16="http://schemas.microsoft.com/office/drawing/2014/main" id="{43A0E57B-02B7-833A-F8D9-BBD7BB1DF7AA}"/>
              </a:ext>
            </a:extLst>
          </p:cNvPr>
          <p:cNvSpPr/>
          <p:nvPr/>
        </p:nvSpPr>
        <p:spPr>
          <a:xfrm>
            <a:off x="6255513" y="1138150"/>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75AD62C2-D15C-9D0C-2FFE-08941672B4F0}"/>
              </a:ext>
            </a:extLst>
          </p:cNvPr>
          <p:cNvSpPr/>
          <p:nvPr/>
        </p:nvSpPr>
        <p:spPr>
          <a:xfrm>
            <a:off x="7170722" y="1968192"/>
            <a:ext cx="4177145" cy="3133744"/>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8527FF07-435F-E900-A0AA-6308009AFE31}"/>
              </a:ext>
            </a:extLst>
          </p:cNvPr>
          <p:cNvSpPr txBox="1"/>
          <p:nvPr/>
        </p:nvSpPr>
        <p:spPr>
          <a:xfrm>
            <a:off x="7366942" y="2114323"/>
            <a:ext cx="3550920" cy="2610651"/>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Tip 2:</a:t>
            </a:r>
          </a:p>
          <a:p>
            <a:pPr>
              <a:lnSpc>
                <a:spcPts val="1800"/>
              </a:lnSpc>
            </a:pPr>
            <a:r>
              <a:rPr lang="nl-NL" sz="1200">
                <a:solidFill>
                  <a:srgbClr val="1A1A1A"/>
                </a:solidFill>
                <a:latin typeface="Inter" panose="02000503000000020004" pitchFamily="2" charset="0"/>
                <a:ea typeface="Inter" panose="02000503000000020004" pitchFamily="2" charset="0"/>
              </a:rPr>
              <a:t>Onthoud dat ieder mens elk gevoel kan ervaren of gedrag kan vertonen. Iedereen kan een keer somber of verward zijn. Het is belangrijk om niet meteen vanuit een diagnose, eigen invulling of oordeel te denken. Ervanuitgaan dat we weten waarom iemand voelt wat hij voelt of doet wat hij doet, is vaak niet helpend en vaak ook niet waar. Laat het gevoel of gedrag er zijn, onderzoek het en maak het bespreekbaar. </a:t>
            </a:r>
          </a:p>
        </p:txBody>
      </p:sp>
      <p:pic>
        <p:nvPicPr>
          <p:cNvPr id="15" name="Picture 14">
            <a:extLst>
              <a:ext uri="{FF2B5EF4-FFF2-40B4-BE49-F238E27FC236}">
                <a16:creationId xmlns:a16="http://schemas.microsoft.com/office/drawing/2014/main" id="{9503AC28-9113-D703-11CF-3BA6221C53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513" y="3427294"/>
            <a:ext cx="304800" cy="304800"/>
          </a:xfrm>
          <a:prstGeom prst="rect">
            <a:avLst/>
          </a:prstGeom>
        </p:spPr>
      </p:pic>
      <p:pic>
        <p:nvPicPr>
          <p:cNvPr id="16" name="Picture 15">
            <a:extLst>
              <a:ext uri="{FF2B5EF4-FFF2-40B4-BE49-F238E27FC236}">
                <a16:creationId xmlns:a16="http://schemas.microsoft.com/office/drawing/2014/main" id="{43BA3301-BD6A-AF5E-3BC5-A76C477E7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5466" y="3427294"/>
            <a:ext cx="304800" cy="304800"/>
          </a:xfrm>
          <a:prstGeom prst="rect">
            <a:avLst/>
          </a:prstGeom>
        </p:spPr>
      </p:pic>
      <p:pic>
        <p:nvPicPr>
          <p:cNvPr id="19" name="Picture 18">
            <a:extLst>
              <a:ext uri="{FF2B5EF4-FFF2-40B4-BE49-F238E27FC236}">
                <a16:creationId xmlns:a16="http://schemas.microsoft.com/office/drawing/2014/main" id="{2FCE99D0-52EF-C347-F3F4-D96B2A10C5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70722" y="5165217"/>
            <a:ext cx="72000" cy="72000"/>
          </a:xfrm>
          <a:prstGeom prst="rect">
            <a:avLst/>
          </a:prstGeom>
        </p:spPr>
      </p:pic>
      <p:pic>
        <p:nvPicPr>
          <p:cNvPr id="20" name="Picture 19">
            <a:extLst>
              <a:ext uri="{FF2B5EF4-FFF2-40B4-BE49-F238E27FC236}">
                <a16:creationId xmlns:a16="http://schemas.microsoft.com/office/drawing/2014/main" id="{2E79D527-0BBA-7F51-043C-0DE1263589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06799" y="5165217"/>
            <a:ext cx="72000" cy="72000"/>
          </a:xfrm>
          <a:prstGeom prst="rect">
            <a:avLst/>
          </a:prstGeom>
        </p:spPr>
      </p:pic>
      <p:pic>
        <p:nvPicPr>
          <p:cNvPr id="21" name="Picture 20">
            <a:extLst>
              <a:ext uri="{FF2B5EF4-FFF2-40B4-BE49-F238E27FC236}">
                <a16:creationId xmlns:a16="http://schemas.microsoft.com/office/drawing/2014/main" id="{28C15304-78BB-BC21-295B-58FA0D760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876" y="5165217"/>
            <a:ext cx="72000" cy="72000"/>
          </a:xfrm>
          <a:prstGeom prst="rect">
            <a:avLst/>
          </a:prstGeom>
        </p:spPr>
      </p:pic>
      <p:pic>
        <p:nvPicPr>
          <p:cNvPr id="3" name="Picture 2">
            <a:extLst>
              <a:ext uri="{FF2B5EF4-FFF2-40B4-BE49-F238E27FC236}">
                <a16:creationId xmlns:a16="http://schemas.microsoft.com/office/drawing/2014/main" id="{128F81CF-B35D-F2CC-04AD-D60AF11860B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2864984787"/>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A873EE-7754-AFDF-9AFD-43ED96B37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9" name="Picture 8" descr="A silhouette of a city&#10;&#10;Description automatically generated">
            <a:extLst>
              <a:ext uri="{FF2B5EF4-FFF2-40B4-BE49-F238E27FC236}">
                <a16:creationId xmlns:a16="http://schemas.microsoft.com/office/drawing/2014/main" id="{7CCDCFEB-8B31-712B-DE7C-7AAD518FA457}"/>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10" name="TextBox 9">
            <a:extLst>
              <a:ext uri="{FF2B5EF4-FFF2-40B4-BE49-F238E27FC236}">
                <a16:creationId xmlns:a16="http://schemas.microsoft.com/office/drawing/2014/main" id="{45BA5A09-7DA4-7853-900D-52D9A14A61C7}"/>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1" name="Picture 10" descr="A white text on an orange background&#10;&#10;Description automatically generated">
            <a:extLst>
              <a:ext uri="{FF2B5EF4-FFF2-40B4-BE49-F238E27FC236}">
                <a16:creationId xmlns:a16="http://schemas.microsoft.com/office/drawing/2014/main" id="{219E0EAF-3140-E537-88E4-4D36DBE1B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2" name="Oval 11">
            <a:extLst>
              <a:ext uri="{FF2B5EF4-FFF2-40B4-BE49-F238E27FC236}">
                <a16:creationId xmlns:a16="http://schemas.microsoft.com/office/drawing/2014/main" id="{43A0E57B-02B7-833A-F8D9-BBD7BB1DF7AA}"/>
              </a:ext>
            </a:extLst>
          </p:cNvPr>
          <p:cNvSpPr/>
          <p:nvPr/>
        </p:nvSpPr>
        <p:spPr>
          <a:xfrm>
            <a:off x="6255513" y="1138150"/>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75AD62C2-D15C-9D0C-2FFE-08941672B4F0}"/>
              </a:ext>
            </a:extLst>
          </p:cNvPr>
          <p:cNvSpPr/>
          <p:nvPr/>
        </p:nvSpPr>
        <p:spPr>
          <a:xfrm>
            <a:off x="7170722" y="1968192"/>
            <a:ext cx="4177145" cy="3133744"/>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8527FF07-435F-E900-A0AA-6308009AFE31}"/>
              </a:ext>
            </a:extLst>
          </p:cNvPr>
          <p:cNvSpPr txBox="1"/>
          <p:nvPr/>
        </p:nvSpPr>
        <p:spPr>
          <a:xfrm>
            <a:off x="7366942" y="2114323"/>
            <a:ext cx="3550920" cy="2148986"/>
          </a:xfrm>
          <a:prstGeom prst="rect">
            <a:avLst/>
          </a:prstGeom>
          <a:noFill/>
        </p:spPr>
        <p:txBody>
          <a:bodyPr wrap="square" rtlCol="0">
            <a:spAutoFit/>
          </a:bodyPr>
          <a:lstStyle/>
          <a:p>
            <a:pPr>
              <a:lnSpc>
                <a:spcPts val="1800"/>
              </a:lnSpc>
            </a:pPr>
            <a:r>
              <a:rPr lang="nl-NL" sz="1600" b="1" dirty="0">
                <a:solidFill>
                  <a:srgbClr val="1A1A1A"/>
                </a:solidFill>
                <a:latin typeface="Douglas-Calgury Block" panose="00000500000000000000" pitchFamily="50" charset="0"/>
                <a:ea typeface="Inter" panose="02000503000000020004" pitchFamily="2" charset="0"/>
              </a:rPr>
              <a:t>Tip 3:</a:t>
            </a:r>
          </a:p>
          <a:p>
            <a:pPr>
              <a:lnSpc>
                <a:spcPts val="1800"/>
              </a:lnSpc>
            </a:pPr>
            <a:r>
              <a:rPr lang="nl-NL" sz="1200" dirty="0">
                <a:solidFill>
                  <a:srgbClr val="1A1A1A"/>
                </a:solidFill>
                <a:latin typeface="Inter" panose="02000503000000020004" pitchFamily="2" charset="0"/>
                <a:ea typeface="Inter" panose="02000503000000020004" pitchFamily="2" charset="0"/>
              </a:rPr>
              <a:t>Informeer bij de cliënt en/of je organisatie of er andere hulpverlening betrokken is. Wanneer dit zo is, vraag of er ook contact mee is. Het is altijd goed om hiernaar te vragen, maar vooral als er sprake is van zorgwekkende signalen. Je kunt deze signalen zelf met hen delen of je organisatie vragen om dit te doen.</a:t>
            </a:r>
          </a:p>
        </p:txBody>
      </p:sp>
      <p:pic>
        <p:nvPicPr>
          <p:cNvPr id="15" name="Picture 14">
            <a:extLst>
              <a:ext uri="{FF2B5EF4-FFF2-40B4-BE49-F238E27FC236}">
                <a16:creationId xmlns:a16="http://schemas.microsoft.com/office/drawing/2014/main" id="{9503AC28-9113-D703-11CF-3BA6221C53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513" y="3427294"/>
            <a:ext cx="304800" cy="304800"/>
          </a:xfrm>
          <a:prstGeom prst="rect">
            <a:avLst/>
          </a:prstGeom>
        </p:spPr>
      </p:pic>
      <p:pic>
        <p:nvPicPr>
          <p:cNvPr id="16" name="Picture 15">
            <a:extLst>
              <a:ext uri="{FF2B5EF4-FFF2-40B4-BE49-F238E27FC236}">
                <a16:creationId xmlns:a16="http://schemas.microsoft.com/office/drawing/2014/main" id="{43BA3301-BD6A-AF5E-3BC5-A76C477E7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5466" y="3427294"/>
            <a:ext cx="304800" cy="304800"/>
          </a:xfrm>
          <a:prstGeom prst="rect">
            <a:avLst/>
          </a:prstGeom>
        </p:spPr>
      </p:pic>
      <p:pic>
        <p:nvPicPr>
          <p:cNvPr id="19" name="Picture 18">
            <a:extLst>
              <a:ext uri="{FF2B5EF4-FFF2-40B4-BE49-F238E27FC236}">
                <a16:creationId xmlns:a16="http://schemas.microsoft.com/office/drawing/2014/main" id="{2FCE99D0-52EF-C347-F3F4-D96B2A10C5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70722" y="5165217"/>
            <a:ext cx="72000" cy="72000"/>
          </a:xfrm>
          <a:prstGeom prst="rect">
            <a:avLst/>
          </a:prstGeom>
        </p:spPr>
      </p:pic>
      <p:pic>
        <p:nvPicPr>
          <p:cNvPr id="20" name="Picture 19">
            <a:extLst>
              <a:ext uri="{FF2B5EF4-FFF2-40B4-BE49-F238E27FC236}">
                <a16:creationId xmlns:a16="http://schemas.microsoft.com/office/drawing/2014/main" id="{2E79D527-0BBA-7F51-043C-0DE1263589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06799" y="5165217"/>
            <a:ext cx="72000" cy="72000"/>
          </a:xfrm>
          <a:prstGeom prst="rect">
            <a:avLst/>
          </a:prstGeom>
        </p:spPr>
      </p:pic>
      <p:pic>
        <p:nvPicPr>
          <p:cNvPr id="21" name="Picture 20">
            <a:extLst>
              <a:ext uri="{FF2B5EF4-FFF2-40B4-BE49-F238E27FC236}">
                <a16:creationId xmlns:a16="http://schemas.microsoft.com/office/drawing/2014/main" id="{28C15304-78BB-BC21-295B-58FA0D760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876" y="5165217"/>
            <a:ext cx="72000" cy="72000"/>
          </a:xfrm>
          <a:prstGeom prst="rect">
            <a:avLst/>
          </a:prstGeom>
        </p:spPr>
      </p:pic>
      <p:pic>
        <p:nvPicPr>
          <p:cNvPr id="3" name="Picture 2">
            <a:extLst>
              <a:ext uri="{FF2B5EF4-FFF2-40B4-BE49-F238E27FC236}">
                <a16:creationId xmlns:a16="http://schemas.microsoft.com/office/drawing/2014/main" id="{300758E3-DAC3-E3CC-A388-C3F276CE9FD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2940950883"/>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room&#10;&#10;Description automatically generated">
            <a:extLst>
              <a:ext uri="{FF2B5EF4-FFF2-40B4-BE49-F238E27FC236}">
                <a16:creationId xmlns:a16="http://schemas.microsoft.com/office/drawing/2014/main" id="{1F450365-BEBB-CFCE-801B-8FDE24734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Rectangle 3">
            <a:extLst>
              <a:ext uri="{FF2B5EF4-FFF2-40B4-BE49-F238E27FC236}">
                <a16:creationId xmlns:a16="http://schemas.microsoft.com/office/drawing/2014/main" id="{C5A477B2-D724-E840-968D-771D3F65D6A1}"/>
              </a:ext>
            </a:extLst>
          </p:cNvPr>
          <p:cNvSpPr/>
          <p:nvPr/>
        </p:nvSpPr>
        <p:spPr>
          <a:xfrm>
            <a:off x="618645" y="834119"/>
            <a:ext cx="4381979" cy="1412124"/>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6C4285E6-9FDB-29D4-9FC9-BC896F82A1BD}"/>
              </a:ext>
            </a:extLst>
          </p:cNvPr>
          <p:cNvSpPr txBox="1"/>
          <p:nvPr/>
        </p:nvSpPr>
        <p:spPr>
          <a:xfrm>
            <a:off x="784185" y="894707"/>
            <a:ext cx="4050898" cy="1234953"/>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Je loopt de woonkamer van Ronald in. Er hangt een onaangename geur en er vliegen allerlei vliegjes rond. Je besluit eens goed rond te kijken of er meer dingen zijn die je opvallen. </a:t>
            </a:r>
          </a:p>
          <a:p>
            <a:pPr>
              <a:lnSpc>
                <a:spcPts val="1800"/>
              </a:lnSpc>
            </a:pPr>
            <a:r>
              <a:rPr lang="nl-NL" sz="1200" dirty="0">
                <a:solidFill>
                  <a:srgbClr val="17212D"/>
                </a:solidFill>
                <a:latin typeface="Douglas-Calgury Block" panose="00000500000000000000" pitchFamily="50" charset="0"/>
                <a:ea typeface="Inter" panose="02000503000000020004" pitchFamily="2" charset="0"/>
              </a:rPr>
              <a:t>Neem een kijkje rond.</a:t>
            </a:r>
          </a:p>
        </p:txBody>
      </p:sp>
      <p:pic>
        <p:nvPicPr>
          <p:cNvPr id="6" name="Picture 5">
            <a:extLst>
              <a:ext uri="{FF2B5EF4-FFF2-40B4-BE49-F238E27FC236}">
                <a16:creationId xmlns:a16="http://schemas.microsoft.com/office/drawing/2014/main" id="{97F90AE7-9DE9-50B9-43F9-FFE353CD8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1789798662"/>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Tree>
    <p:extLst>
      <p:ext uri="{BB962C8B-B14F-4D97-AF65-F5344CB8AC3E}">
        <p14:creationId xmlns:p14="http://schemas.microsoft.com/office/powerpoint/2010/main" val="1754592812"/>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
        <p:nvSpPr>
          <p:cNvPr id="7" name="Rectangle 6">
            <a:extLst>
              <a:ext uri="{FF2B5EF4-FFF2-40B4-BE49-F238E27FC236}">
                <a16:creationId xmlns:a16="http://schemas.microsoft.com/office/drawing/2014/main" id="{76A6931C-79F8-6AA3-2624-9C0933C3AC17}"/>
              </a:ext>
            </a:extLst>
          </p:cNvPr>
          <p:cNvSpPr/>
          <p:nvPr/>
        </p:nvSpPr>
        <p:spPr>
          <a:xfrm>
            <a:off x="4654952" y="1288779"/>
            <a:ext cx="4511040" cy="2428456"/>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1DD20FD9-2E5A-5802-DF63-056E6A366E67}"/>
              </a:ext>
            </a:extLst>
          </p:cNvPr>
          <p:cNvSpPr/>
          <p:nvPr/>
        </p:nvSpPr>
        <p:spPr>
          <a:xfrm>
            <a:off x="4654952" y="831579"/>
            <a:ext cx="2124340" cy="457200"/>
          </a:xfrm>
          <a:prstGeom prst="rect">
            <a:avLst/>
          </a:prstGeom>
          <a:solidFill>
            <a:srgbClr val="F28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latin typeface="Douglas-Calgury Block" panose="00000500000000000000" pitchFamily="50" charset="0"/>
              </a:rPr>
              <a:t>Signaal</a:t>
            </a:r>
            <a:r>
              <a:rPr lang="en-GB">
                <a:latin typeface="Douglas-Calgury Block" panose="00000500000000000000" pitchFamily="50" charset="0"/>
              </a:rPr>
              <a:t> </a:t>
            </a:r>
            <a:r>
              <a:rPr lang="en-GB" err="1">
                <a:latin typeface="Douglas-Calgury Block" panose="00000500000000000000" pitchFamily="50" charset="0"/>
              </a:rPr>
              <a:t>gevonden</a:t>
            </a:r>
            <a:r>
              <a:rPr lang="en-GB">
                <a:latin typeface="Douglas-Calgury Block" panose="00000500000000000000" pitchFamily="50" charset="0"/>
              </a:rPr>
              <a:t>!</a:t>
            </a:r>
            <a:endParaRPr lang="en-NL">
              <a:latin typeface="Douglas-Calgury Block" panose="00000500000000000000" pitchFamily="50" charset="0"/>
            </a:endParaRPr>
          </a:p>
        </p:txBody>
      </p:sp>
      <p:sp>
        <p:nvSpPr>
          <p:cNvPr id="9" name="TextBox 8">
            <a:extLst>
              <a:ext uri="{FF2B5EF4-FFF2-40B4-BE49-F238E27FC236}">
                <a16:creationId xmlns:a16="http://schemas.microsoft.com/office/drawing/2014/main" id="{16AD41FE-E00C-EF43-56A0-AE16B667B9CA}"/>
              </a:ext>
            </a:extLst>
          </p:cNvPr>
          <p:cNvSpPr txBox="1"/>
          <p:nvPr/>
        </p:nvSpPr>
        <p:spPr>
          <a:xfrm>
            <a:off x="5077041" y="1491996"/>
            <a:ext cx="3679317" cy="830997"/>
          </a:xfrm>
          <a:prstGeom prst="rect">
            <a:avLst/>
          </a:prstGeom>
          <a:noFill/>
        </p:spPr>
        <p:txBody>
          <a:bodyPr wrap="square" rtlCol="0">
            <a:spAutoFit/>
          </a:bodyPr>
          <a:lstStyle/>
          <a:p>
            <a:r>
              <a:rPr lang="nl-NL" sz="2400" dirty="0">
                <a:solidFill>
                  <a:schemeClr val="bg1"/>
                </a:solidFill>
                <a:latin typeface="Douglas-Calgury Block" panose="00000500000000000000" pitchFamily="50" charset="0"/>
              </a:rPr>
              <a:t>Vies kussen en </a:t>
            </a:r>
          </a:p>
          <a:p>
            <a:r>
              <a:rPr lang="nl-NL" sz="2400" dirty="0">
                <a:solidFill>
                  <a:schemeClr val="bg1"/>
                </a:solidFill>
                <a:latin typeface="Douglas-Calgury Block" panose="00000500000000000000" pitchFamily="50" charset="0"/>
              </a:rPr>
              <a:t>opgerolde vuile deken </a:t>
            </a:r>
          </a:p>
        </p:txBody>
      </p:sp>
      <p:sp>
        <p:nvSpPr>
          <p:cNvPr id="10" name="TextBox 9">
            <a:extLst>
              <a:ext uri="{FF2B5EF4-FFF2-40B4-BE49-F238E27FC236}">
                <a16:creationId xmlns:a16="http://schemas.microsoft.com/office/drawing/2014/main" id="{38933973-CD63-F64B-250E-EA024E4D12A1}"/>
              </a:ext>
            </a:extLst>
          </p:cNvPr>
          <p:cNvSpPr txBox="1"/>
          <p:nvPr/>
        </p:nvSpPr>
        <p:spPr>
          <a:xfrm>
            <a:off x="5074277" y="2394143"/>
            <a:ext cx="3762110" cy="994824"/>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Op de bank ligt een vies kussen en een opgerolde vuile deken. Je vraagt je af of Ronald nog wel eens van de bank afkomt? En of hij misschien ook op de bank slaapt.</a:t>
            </a:r>
          </a:p>
        </p:txBody>
      </p:sp>
      <p:sp>
        <p:nvSpPr>
          <p:cNvPr id="11" name="Rectangle 10">
            <a:extLst>
              <a:ext uri="{FF2B5EF4-FFF2-40B4-BE49-F238E27FC236}">
                <a16:creationId xmlns:a16="http://schemas.microsoft.com/office/drawing/2014/main" id="{CF0BE0BE-934F-008B-683F-DE5042530B34}"/>
              </a:ext>
            </a:extLst>
          </p:cNvPr>
          <p:cNvSpPr/>
          <p:nvPr/>
        </p:nvSpPr>
        <p:spPr>
          <a:xfrm>
            <a:off x="4995077" y="1585422"/>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6B35C528-A66D-09E7-4DEE-1ECA93E0683D}"/>
              </a:ext>
            </a:extLst>
          </p:cNvPr>
          <p:cNvSpPr txBox="1"/>
          <p:nvPr/>
        </p:nvSpPr>
        <p:spPr>
          <a:xfrm>
            <a:off x="8001374" y="1563922"/>
            <a:ext cx="912957"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Sluiten</a:t>
            </a:r>
            <a:r>
              <a:rPr lang="en-GB" sz="1200">
                <a:solidFill>
                  <a:srgbClr val="F2802D"/>
                </a:solidFill>
                <a:latin typeface="Douglas-Calgury Block" panose="00000500000000000000" pitchFamily="50" charset="0"/>
              </a:rPr>
              <a:t> x</a:t>
            </a:r>
            <a:endParaRPr lang="en-NL" sz="1200">
              <a:solidFill>
                <a:srgbClr val="F2802D"/>
              </a:solidFill>
              <a:latin typeface="Douglas-Calgury Block" panose="00000500000000000000" pitchFamily="50" charset="0"/>
            </a:endParaRPr>
          </a:p>
        </p:txBody>
      </p:sp>
      <p:sp>
        <p:nvSpPr>
          <p:cNvPr id="13" name="TextBox 12">
            <a:extLst>
              <a:ext uri="{FF2B5EF4-FFF2-40B4-BE49-F238E27FC236}">
                <a16:creationId xmlns:a16="http://schemas.microsoft.com/office/drawing/2014/main" id="{54324B24-BE55-8633-8E26-54B79C75F372}"/>
              </a:ext>
            </a:extLst>
          </p:cNvPr>
          <p:cNvSpPr txBox="1"/>
          <p:nvPr/>
        </p:nvSpPr>
        <p:spPr>
          <a:xfrm>
            <a:off x="12351632" y="5406982"/>
            <a:ext cx="3394173" cy="1200329"/>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Stapel post en papier</a:t>
            </a:r>
          </a:p>
          <a:p>
            <a:r>
              <a:rPr lang="nl-NL" sz="1200">
                <a:latin typeface="Inter" panose="02000503000000020004" pitchFamily="2" charset="0"/>
                <a:ea typeface="Inter" panose="02000503000000020004" pitchFamily="2" charset="0"/>
              </a:rPr>
              <a:t>Bij de tv ligt een slordige stapel post en papieren. Hoe lang zouden deze brieven er al liggen? Waarom heeft Ronald deze niet opengemaakt? Ze lagen er vorige week ook al. </a:t>
            </a:r>
          </a:p>
        </p:txBody>
      </p:sp>
      <p:sp>
        <p:nvSpPr>
          <p:cNvPr id="14" name="TextBox 13">
            <a:extLst>
              <a:ext uri="{FF2B5EF4-FFF2-40B4-BE49-F238E27FC236}">
                <a16:creationId xmlns:a16="http://schemas.microsoft.com/office/drawing/2014/main" id="{2DB3A150-E9DA-A040-58BC-921A5837E59B}"/>
              </a:ext>
            </a:extLst>
          </p:cNvPr>
          <p:cNvSpPr txBox="1"/>
          <p:nvPr/>
        </p:nvSpPr>
        <p:spPr>
          <a:xfrm>
            <a:off x="12351632" y="4197264"/>
            <a:ext cx="3395272" cy="830997"/>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Dichte gordijnen</a:t>
            </a:r>
          </a:p>
          <a:p>
            <a:r>
              <a:rPr lang="nl-NL" sz="1200" dirty="0">
                <a:latin typeface="Inter" panose="02000503000000020004" pitchFamily="2" charset="0"/>
                <a:ea typeface="Inter" panose="02000503000000020004" pitchFamily="2" charset="0"/>
              </a:rPr>
              <a:t>Overdag zijn de gordijnen dicht zolang je bij Ronald komt. Hoe lang zou hij de gordijnen al dicht hebben?</a:t>
            </a:r>
          </a:p>
        </p:txBody>
      </p:sp>
      <p:sp>
        <p:nvSpPr>
          <p:cNvPr id="15" name="TextBox 14">
            <a:extLst>
              <a:ext uri="{FF2B5EF4-FFF2-40B4-BE49-F238E27FC236}">
                <a16:creationId xmlns:a16="http://schemas.microsoft.com/office/drawing/2014/main" id="{003F123E-11AF-1A1C-7BB3-CF076CCDBB00}"/>
              </a:ext>
            </a:extLst>
          </p:cNvPr>
          <p:cNvSpPr txBox="1"/>
          <p:nvPr/>
        </p:nvSpPr>
        <p:spPr>
          <a:xfrm>
            <a:off x="12351632" y="2802881"/>
            <a:ext cx="3395272" cy="1015663"/>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Lege bierflesjes</a:t>
            </a:r>
          </a:p>
          <a:p>
            <a:r>
              <a:rPr lang="nl-NL" sz="1200">
                <a:latin typeface="Inter" panose="02000503000000020004" pitchFamily="2" charset="0"/>
                <a:ea typeface="Inter" panose="02000503000000020004" pitchFamily="2" charset="0"/>
              </a:rPr>
              <a:t>Op de grond en op de salontafel liggen lege bierflesjes. Hoeveel zou Ronald er al op hebben? Heb ik hem eigenlijk wel eens nuchter meegemaakt?</a:t>
            </a:r>
          </a:p>
        </p:txBody>
      </p:sp>
    </p:spTree>
    <p:extLst>
      <p:ext uri="{BB962C8B-B14F-4D97-AF65-F5344CB8AC3E}">
        <p14:creationId xmlns:p14="http://schemas.microsoft.com/office/powerpoint/2010/main" val="1824131054"/>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pic>
        <p:nvPicPr>
          <p:cNvPr id="2" name="Picture 1" descr="A black rectangle with white text&#10;&#10;Description automatically generated">
            <a:extLst>
              <a:ext uri="{FF2B5EF4-FFF2-40B4-BE49-F238E27FC236}">
                <a16:creationId xmlns:a16="http://schemas.microsoft.com/office/drawing/2014/main" id="{925CFABD-5F6D-C5CA-1849-C2619194C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16" name="Rectangle 15">
            <a:extLst>
              <a:ext uri="{FF2B5EF4-FFF2-40B4-BE49-F238E27FC236}">
                <a16:creationId xmlns:a16="http://schemas.microsoft.com/office/drawing/2014/main" id="{1E76EC1E-54D1-F895-49F0-4A152777625F}"/>
              </a:ext>
            </a:extLst>
          </p:cNvPr>
          <p:cNvSpPr/>
          <p:nvPr/>
        </p:nvSpPr>
        <p:spPr>
          <a:xfrm>
            <a:off x="6032698" y="972254"/>
            <a:ext cx="5800577" cy="4589072"/>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B32208FD-6CFC-AC21-7103-0AC220ECB8D1}"/>
              </a:ext>
            </a:extLst>
          </p:cNvPr>
          <p:cNvSpPr txBox="1"/>
          <p:nvPr/>
        </p:nvSpPr>
        <p:spPr>
          <a:xfrm>
            <a:off x="6438904" y="1296674"/>
            <a:ext cx="3276600"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Goed gedaan! / Helaas!</a:t>
            </a:r>
          </a:p>
        </p:txBody>
      </p:sp>
      <p:sp>
        <p:nvSpPr>
          <p:cNvPr id="18" name="TextBox 17">
            <a:extLst>
              <a:ext uri="{FF2B5EF4-FFF2-40B4-BE49-F238E27FC236}">
                <a16:creationId xmlns:a16="http://schemas.microsoft.com/office/drawing/2014/main" id="{C2847A8C-8B55-3761-7DBE-95A820DFB0F2}"/>
              </a:ext>
            </a:extLst>
          </p:cNvPr>
          <p:cNvSpPr txBox="1"/>
          <p:nvPr/>
        </p:nvSpPr>
        <p:spPr>
          <a:xfrm>
            <a:off x="6438904" y="1827812"/>
            <a:ext cx="5033306" cy="3533981"/>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Iedereen heeft weleens een slechte dag en ervaart stress, vermoeidheid, verdriet of teleurstellingen. In verreweg de meeste situaties is dit ‘normaal’ gedrag, ook als de stemming wat langer aanhoudt. Het wordt problematisch als deze slechte dagen regelmatig voorkomen en langdurig aanhouden of als ze ernstige gevolgen hebben voor iemands gezondheid en dagelijks functioneren. </a:t>
            </a:r>
          </a:p>
          <a:p>
            <a:pPr>
              <a:lnSpc>
                <a:spcPts val="1800"/>
              </a:lnSpc>
            </a:pPr>
            <a:endParaRPr lang="nl-NL" sz="1200">
              <a:solidFill>
                <a:srgbClr val="17212D"/>
              </a:solidFill>
              <a:latin typeface="Inter" panose="02000503000000020004" pitchFamily="2" charset="0"/>
              <a:ea typeface="Inter" panose="02000503000000020004" pitchFamily="2" charset="0"/>
            </a:endParaRPr>
          </a:p>
          <a:p>
            <a:pPr>
              <a:lnSpc>
                <a:spcPts val="1800"/>
              </a:lnSpc>
            </a:pPr>
            <a:r>
              <a:rPr lang="nl-NL" sz="1200">
                <a:solidFill>
                  <a:srgbClr val="17212D"/>
                </a:solidFill>
                <a:latin typeface="Inter" panose="02000503000000020004" pitchFamily="2" charset="0"/>
                <a:ea typeface="Inter" panose="02000503000000020004" pitchFamily="2" charset="0"/>
              </a:rPr>
              <a:t>Voorbeelden van andere signalen die passen bij een negatieve stemming/somberheid:</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Het verwaarlozen van het huishouden.</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Geen zin hebben om dingen te ondernemen.</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Geen eetlust hebben.</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Regelmatig aangeven dat het leven zwaar is of het leven niet meer te zien zitten.</a:t>
            </a:r>
          </a:p>
        </p:txBody>
      </p:sp>
      <p:pic>
        <p:nvPicPr>
          <p:cNvPr id="19" name="Picture 18" descr="A white text on an orange background&#10;&#10;Description automatically generated">
            <a:extLst>
              <a:ext uri="{FF2B5EF4-FFF2-40B4-BE49-F238E27FC236}">
                <a16:creationId xmlns:a16="http://schemas.microsoft.com/office/drawing/2014/main" id="{BE5248BB-36DC-EBE4-D510-52F315B77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5188" y="5598174"/>
            <a:ext cx="1476375" cy="476250"/>
          </a:xfrm>
          <a:prstGeom prst="rect">
            <a:avLst/>
          </a:prstGeom>
        </p:spPr>
      </p:pic>
      <p:sp>
        <p:nvSpPr>
          <p:cNvPr id="20" name="Rectangle 19">
            <a:extLst>
              <a:ext uri="{FF2B5EF4-FFF2-40B4-BE49-F238E27FC236}">
                <a16:creationId xmlns:a16="http://schemas.microsoft.com/office/drawing/2014/main" id="{0DF83A97-531F-323F-27C8-F5A067D5D84B}"/>
              </a:ext>
            </a:extLst>
          </p:cNvPr>
          <p:cNvSpPr/>
          <p:nvPr/>
        </p:nvSpPr>
        <p:spPr>
          <a:xfrm>
            <a:off x="10231563" y="516949"/>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385408014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73602-5DE6-4770-DD6E-9DAFCDD03A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7" name="Picture 6" descr="A bicycle leaning against a tree&#10;&#10;Description automatically generated" hidden="1">
            <a:extLst>
              <a:ext uri="{FF2B5EF4-FFF2-40B4-BE49-F238E27FC236}">
                <a16:creationId xmlns:a16="http://schemas.microsoft.com/office/drawing/2014/main" id="{4FBCBF62-574D-5874-A9AC-F449E0EAA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5" name="Picture 4" descr="A silhouette of a city&#10;&#10;Description automatically generated">
            <a:extLst>
              <a:ext uri="{FF2B5EF4-FFF2-40B4-BE49-F238E27FC236}">
                <a16:creationId xmlns:a16="http://schemas.microsoft.com/office/drawing/2014/main" id="{41CA437C-97C7-B00D-8499-ED0F6A8AD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136332"/>
            <a:ext cx="4419600" cy="3981450"/>
          </a:xfrm>
          <a:prstGeom prst="rect">
            <a:avLst/>
          </a:prstGeom>
        </p:spPr>
      </p:pic>
      <p:sp>
        <p:nvSpPr>
          <p:cNvPr id="8" name="TextBox 7">
            <a:extLst>
              <a:ext uri="{FF2B5EF4-FFF2-40B4-BE49-F238E27FC236}">
                <a16:creationId xmlns:a16="http://schemas.microsoft.com/office/drawing/2014/main" id="{CB9B1200-B84D-8F7B-CA06-23B3D138EAAD}"/>
              </a:ext>
            </a:extLst>
          </p:cNvPr>
          <p:cNvSpPr txBox="1"/>
          <p:nvPr/>
        </p:nvSpPr>
        <p:spPr>
          <a:xfrm>
            <a:off x="4149090" y="1682754"/>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D3386F96-0751-CDD7-FF7E-41EAB87850CC}"/>
              </a:ext>
            </a:extLst>
          </p:cNvPr>
          <p:cNvSpPr txBox="1"/>
          <p:nvPr/>
        </p:nvSpPr>
        <p:spPr>
          <a:xfrm>
            <a:off x="4320540" y="1867892"/>
            <a:ext cx="2267712" cy="461665"/>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Introductie</a:t>
            </a:r>
            <a:endParaRPr lang="en-NL" sz="2400">
              <a:solidFill>
                <a:schemeClr val="bg1"/>
              </a:solidFill>
              <a:latin typeface="Douglas-Calgury Block" panose="00000500000000000000" pitchFamily="50" charset="0"/>
            </a:endParaRPr>
          </a:p>
        </p:txBody>
      </p:sp>
      <p:sp>
        <p:nvSpPr>
          <p:cNvPr id="10" name="TextBox 9">
            <a:extLst>
              <a:ext uri="{FF2B5EF4-FFF2-40B4-BE49-F238E27FC236}">
                <a16:creationId xmlns:a16="http://schemas.microsoft.com/office/drawing/2014/main" id="{425E8147-0131-D108-AD0E-BB5E68042686}"/>
              </a:ext>
            </a:extLst>
          </p:cNvPr>
          <p:cNvSpPr txBox="1"/>
          <p:nvPr/>
        </p:nvSpPr>
        <p:spPr>
          <a:xfrm>
            <a:off x="4320540" y="2386394"/>
            <a:ext cx="3550920" cy="1918154"/>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Amsterdammers die zichzelf verwaarlozen, te veel alcohol drinken, het leven niet zien zitten, boos zijn, wonen in een nooit opgeruimd en/of vuil huis, geen schone kleding dragen, zorg ontwijken of altijd willen dat je snel weggaat. Dit zijn een aantal aangrijpende voorbeelden van lastige situaties waar jij als huishoudelijk medewerker mee te maken kan krijgen.</a:t>
            </a:r>
            <a:endParaRPr lang="en-NL" sz="1200">
              <a:solidFill>
                <a:schemeClr val="bg1"/>
              </a:solidFill>
              <a:latin typeface="Inter" panose="02000503000000020004" pitchFamily="2" charset="0"/>
              <a:ea typeface="Inter" panose="02000503000000020004" pitchFamily="2" charset="0"/>
            </a:endParaRPr>
          </a:p>
        </p:txBody>
      </p:sp>
      <p:sp>
        <p:nvSpPr>
          <p:cNvPr id="11" name="Rectangle 10">
            <a:extLst>
              <a:ext uri="{FF2B5EF4-FFF2-40B4-BE49-F238E27FC236}">
                <a16:creationId xmlns:a16="http://schemas.microsoft.com/office/drawing/2014/main" id="{0AF55E0D-59CD-5527-3920-ABEB9B3DF8D4}"/>
              </a:ext>
            </a:extLst>
          </p:cNvPr>
          <p:cNvSpPr/>
          <p:nvPr/>
        </p:nvSpPr>
        <p:spPr>
          <a:xfrm>
            <a:off x="4320540" y="4610583"/>
            <a:ext cx="3985260"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white text on an orange background&#10;&#10;Description automatically generated">
            <a:extLst>
              <a:ext uri="{FF2B5EF4-FFF2-40B4-BE49-F238E27FC236}">
                <a16:creationId xmlns:a16="http://schemas.microsoft.com/office/drawing/2014/main" id="{3C10352B-8F6A-9DEC-04CB-7E9C0A27E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425" y="5078360"/>
            <a:ext cx="1476375" cy="476250"/>
          </a:xfrm>
          <a:prstGeom prst="rect">
            <a:avLst/>
          </a:prstGeom>
        </p:spPr>
      </p:pic>
      <p:sp>
        <p:nvSpPr>
          <p:cNvPr id="14" name="TextBox 13">
            <a:extLst>
              <a:ext uri="{FF2B5EF4-FFF2-40B4-BE49-F238E27FC236}">
                <a16:creationId xmlns:a16="http://schemas.microsoft.com/office/drawing/2014/main" id="{E8244A9C-729F-5928-0E82-4A5B1F93ED6B}"/>
              </a:ext>
            </a:extLst>
          </p:cNvPr>
          <p:cNvSpPr txBox="1"/>
          <p:nvPr/>
        </p:nvSpPr>
        <p:spPr>
          <a:xfrm>
            <a:off x="4537872" y="4706084"/>
            <a:ext cx="3550596" cy="276999"/>
          </a:xfrm>
          <a:prstGeom prst="rect">
            <a:avLst/>
          </a:prstGeom>
          <a:noFill/>
        </p:spPr>
        <p:txBody>
          <a:bodyPr wrap="square" rtlCol="0">
            <a:spAutoFit/>
          </a:bodyPr>
          <a:lstStyle/>
          <a:p>
            <a:r>
              <a:rPr lang="nl-NL" sz="1200">
                <a:solidFill>
                  <a:srgbClr val="17212D"/>
                </a:solidFill>
                <a:latin typeface="Inter" panose="02000503000000020004" pitchFamily="2" charset="0"/>
                <a:ea typeface="Inter" panose="02000503000000020004" pitchFamily="2" charset="0"/>
              </a:rPr>
              <a:t>Herken jij deze of een soortgelijke situatie?</a:t>
            </a:r>
          </a:p>
        </p:txBody>
      </p:sp>
      <p:sp>
        <p:nvSpPr>
          <p:cNvPr id="15" name="Rectangle 14">
            <a:extLst>
              <a:ext uri="{FF2B5EF4-FFF2-40B4-BE49-F238E27FC236}">
                <a16:creationId xmlns:a16="http://schemas.microsoft.com/office/drawing/2014/main" id="{20E980D0-7D25-02C9-C731-43E81F20453B}"/>
              </a:ext>
            </a:extLst>
          </p:cNvPr>
          <p:cNvSpPr/>
          <p:nvPr/>
        </p:nvSpPr>
        <p:spPr>
          <a:xfrm>
            <a:off x="4241292" y="196335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3">
            <a:extLst>
              <a:ext uri="{FF2B5EF4-FFF2-40B4-BE49-F238E27FC236}">
                <a16:creationId xmlns:a16="http://schemas.microsoft.com/office/drawing/2014/main" id="{D718DE0E-2518-C3A9-93A1-BB92FD33B4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51010" y="6013368"/>
            <a:ext cx="2520000" cy="842957"/>
          </a:xfrm>
          <a:prstGeom prst="rect">
            <a:avLst/>
          </a:prstGeom>
        </p:spPr>
      </p:pic>
      <p:pic>
        <p:nvPicPr>
          <p:cNvPr id="2" name="Picture 1" descr="A black and orange sign with white text&#10;&#10;Description automatically generated">
            <a:extLst>
              <a:ext uri="{FF2B5EF4-FFF2-40B4-BE49-F238E27FC236}">
                <a16:creationId xmlns:a16="http://schemas.microsoft.com/office/drawing/2014/main" id="{07D8952C-5984-1FC0-422A-419865B2B7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628" y="497"/>
            <a:ext cx="2145678" cy="828000"/>
          </a:xfrm>
          <a:prstGeom prst="rect">
            <a:avLst/>
          </a:prstGeom>
        </p:spPr>
      </p:pic>
    </p:spTree>
    <p:extLst>
      <p:ext uri="{BB962C8B-B14F-4D97-AF65-F5344CB8AC3E}">
        <p14:creationId xmlns:p14="http://schemas.microsoft.com/office/powerpoint/2010/main" val="2316211463"/>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06421-4D7B-5F7C-DE6E-303991BB97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8C42F28B-AC4F-A2AF-11ED-60B394D1C19F}"/>
              </a:ext>
            </a:extLst>
          </p:cNvPr>
          <p:cNvSpPr/>
          <p:nvPr/>
        </p:nvSpPr>
        <p:spPr>
          <a:xfrm>
            <a:off x="618645" y="839199"/>
            <a:ext cx="4381979" cy="1061297"/>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F514614-03AF-4CC5-EE2F-05A386D29F50}"/>
              </a:ext>
            </a:extLst>
          </p:cNvPr>
          <p:cNvSpPr txBox="1"/>
          <p:nvPr/>
        </p:nvSpPr>
        <p:spPr>
          <a:xfrm>
            <a:off x="674152" y="912113"/>
            <a:ext cx="4270964" cy="773289"/>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Tijdens het dweilen komt Ronald naar je toe. Hij begint over zijn financiële problemen. </a:t>
            </a:r>
          </a:p>
          <a:p>
            <a:pPr>
              <a:lnSpc>
                <a:spcPts val="1800"/>
              </a:lnSpc>
            </a:pPr>
            <a:r>
              <a:rPr lang="nl-NL" sz="1200">
                <a:solidFill>
                  <a:srgbClr val="17212D"/>
                </a:solidFill>
                <a:latin typeface="Douglas-Calgury Block" panose="00000500000000000000" pitchFamily="50" charset="0"/>
                <a:ea typeface="Inter" panose="02000503000000020004" pitchFamily="2" charset="0"/>
              </a:rPr>
              <a:t>Luister naar het verhaal van Ronald.</a:t>
            </a:r>
          </a:p>
        </p:txBody>
      </p:sp>
      <p:sp>
        <p:nvSpPr>
          <p:cNvPr id="6" name="Rectangle 5">
            <a:extLst>
              <a:ext uri="{FF2B5EF4-FFF2-40B4-BE49-F238E27FC236}">
                <a16:creationId xmlns:a16="http://schemas.microsoft.com/office/drawing/2014/main" id="{CB8B233A-724E-CD54-B391-2F4CE5FD6897}"/>
              </a:ext>
            </a:extLst>
          </p:cNvPr>
          <p:cNvSpPr/>
          <p:nvPr/>
        </p:nvSpPr>
        <p:spPr>
          <a:xfrm>
            <a:off x="618645" y="191304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201984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Ronald</a:t>
            </a:r>
          </a:p>
        </p:txBody>
      </p:sp>
      <p:sp>
        <p:nvSpPr>
          <p:cNvPr id="8" name="Rectangle 7">
            <a:extLst>
              <a:ext uri="{FF2B5EF4-FFF2-40B4-BE49-F238E27FC236}">
                <a16:creationId xmlns:a16="http://schemas.microsoft.com/office/drawing/2014/main" id="{411291E3-3D04-ED9A-6ECA-982F6C360FA3}"/>
              </a:ext>
            </a:extLst>
          </p:cNvPr>
          <p:cNvSpPr/>
          <p:nvPr/>
        </p:nvSpPr>
        <p:spPr>
          <a:xfrm>
            <a:off x="1024128" y="210637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128" y="2449294"/>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D629865C-BCE8-11C6-98A4-2974A009E011}"/>
              </a:ext>
            </a:extLst>
          </p:cNvPr>
          <p:cNvSpPr txBox="1"/>
          <p:nvPr/>
        </p:nvSpPr>
        <p:spPr>
          <a:xfrm>
            <a:off x="12548900" y="2503174"/>
            <a:ext cx="3683188" cy="1938992"/>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dirty="0">
                <a:latin typeface="Inter" panose="02000503000000020004" pitchFamily="2" charset="0"/>
                <a:ea typeface="Inter" panose="02000503000000020004" pitchFamily="2" charset="0"/>
              </a:rPr>
              <a:t>“Die klote deurwaarder is eerder deze week weer langsgeweest. Ik ben zo moe van al die dreigbrieven die door mijn brievenbus worden gegooid. Elke keer als ik post op mijn deurmat vind, slaat mijn hart over. Het lukt me gewoon niet meer om dit soort dingen zelf te regelen. Zou jij de deurwaarder voor mij kunnen bellen? En kun je nagaan of er nog meer dreigbrieven tussen mijn post ligt?”</a:t>
            </a:r>
          </a:p>
        </p:txBody>
      </p:sp>
      <p:sp>
        <p:nvSpPr>
          <p:cNvPr id="12" name="TextBox 11">
            <a:extLst>
              <a:ext uri="{FF2B5EF4-FFF2-40B4-BE49-F238E27FC236}">
                <a16:creationId xmlns:a16="http://schemas.microsoft.com/office/drawing/2014/main" id="{614642F4-912F-3A3F-4F9F-25AA9545C567}"/>
              </a:ext>
            </a:extLst>
          </p:cNvPr>
          <p:cNvSpPr txBox="1"/>
          <p:nvPr/>
        </p:nvSpPr>
        <p:spPr>
          <a:xfrm>
            <a:off x="1328928" y="246319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Tree>
    <p:extLst>
      <p:ext uri="{BB962C8B-B14F-4D97-AF65-F5344CB8AC3E}">
        <p14:creationId xmlns:p14="http://schemas.microsoft.com/office/powerpoint/2010/main" val="2060164434"/>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06421-4D7B-5F7C-DE6E-303991BB97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6" name="Rectangle 5">
            <a:extLst>
              <a:ext uri="{FF2B5EF4-FFF2-40B4-BE49-F238E27FC236}">
                <a16:creationId xmlns:a16="http://schemas.microsoft.com/office/drawing/2014/main" id="{CB8B233A-724E-CD54-B391-2F4CE5FD6897}"/>
              </a:ext>
            </a:extLst>
          </p:cNvPr>
          <p:cNvSpPr/>
          <p:nvPr/>
        </p:nvSpPr>
        <p:spPr>
          <a:xfrm>
            <a:off x="618645" y="83608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94288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Ronald</a:t>
            </a:r>
          </a:p>
        </p:txBody>
      </p:sp>
      <p:sp>
        <p:nvSpPr>
          <p:cNvPr id="8" name="Rectangle 7">
            <a:extLst>
              <a:ext uri="{FF2B5EF4-FFF2-40B4-BE49-F238E27FC236}">
                <a16:creationId xmlns:a16="http://schemas.microsoft.com/office/drawing/2014/main" id="{411291E3-3D04-ED9A-6ECA-982F6C360FA3}"/>
              </a:ext>
            </a:extLst>
          </p:cNvPr>
          <p:cNvSpPr/>
          <p:nvPr/>
        </p:nvSpPr>
        <p:spPr>
          <a:xfrm>
            <a:off x="1024128" y="102941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128" y="1372334"/>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2" name="TextBox 11">
            <a:extLst>
              <a:ext uri="{FF2B5EF4-FFF2-40B4-BE49-F238E27FC236}">
                <a16:creationId xmlns:a16="http://schemas.microsoft.com/office/drawing/2014/main" id="{614642F4-912F-3A3F-4F9F-25AA9545C567}"/>
              </a:ext>
            </a:extLst>
          </p:cNvPr>
          <p:cNvSpPr txBox="1"/>
          <p:nvPr/>
        </p:nvSpPr>
        <p:spPr>
          <a:xfrm>
            <a:off x="1328928" y="138623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2" name="TextBox 1">
            <a:extLst>
              <a:ext uri="{FF2B5EF4-FFF2-40B4-BE49-F238E27FC236}">
                <a16:creationId xmlns:a16="http://schemas.microsoft.com/office/drawing/2014/main" id="{BE2CA317-97D3-0FD2-61A7-4E5CA8A8FEB8}"/>
              </a:ext>
            </a:extLst>
          </p:cNvPr>
          <p:cNvSpPr txBox="1"/>
          <p:nvPr/>
        </p:nvSpPr>
        <p:spPr>
          <a:xfrm>
            <a:off x="2687043" y="2007206"/>
            <a:ext cx="6817915"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Ga jij in op Ronalds verzoek om de deurwaarder te bellen en zijn post te openen?</a:t>
            </a:r>
          </a:p>
        </p:txBody>
      </p:sp>
      <p:sp>
        <p:nvSpPr>
          <p:cNvPr id="13" name="Rectangle 12">
            <a:extLst>
              <a:ext uri="{FF2B5EF4-FFF2-40B4-BE49-F238E27FC236}">
                <a16:creationId xmlns:a16="http://schemas.microsoft.com/office/drawing/2014/main" id="{9CFA8AC8-3EF5-48E9-473E-3A617F0BC22D}"/>
              </a:ext>
            </a:extLst>
          </p:cNvPr>
          <p:cNvSpPr/>
          <p:nvPr/>
        </p:nvSpPr>
        <p:spPr>
          <a:xfrm rot="5400000">
            <a:off x="6056400" y="2871531"/>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1" name="Group 20">
            <a:extLst>
              <a:ext uri="{FF2B5EF4-FFF2-40B4-BE49-F238E27FC236}">
                <a16:creationId xmlns:a16="http://schemas.microsoft.com/office/drawing/2014/main" id="{4984BE6E-B382-37AD-366A-38D698F7745B}"/>
              </a:ext>
            </a:extLst>
          </p:cNvPr>
          <p:cNvGrpSpPr/>
          <p:nvPr/>
        </p:nvGrpSpPr>
        <p:grpSpPr>
          <a:xfrm>
            <a:off x="6357229" y="3335892"/>
            <a:ext cx="2160000" cy="1116000"/>
            <a:chOff x="6235309" y="3335892"/>
            <a:chExt cx="2160000" cy="1116000"/>
          </a:xfrm>
        </p:grpSpPr>
        <p:sp>
          <p:nvSpPr>
            <p:cNvPr id="15" name="Rectangle 14">
              <a:extLst>
                <a:ext uri="{FF2B5EF4-FFF2-40B4-BE49-F238E27FC236}">
                  <a16:creationId xmlns:a16="http://schemas.microsoft.com/office/drawing/2014/main" id="{8A4226F6-CECA-FE09-70B1-B50B3AE1A5B8}"/>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299201AA-5642-0CFE-B484-0391348A2083}"/>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18" name="Picture 17">
              <a:extLst>
                <a:ext uri="{FF2B5EF4-FFF2-40B4-BE49-F238E27FC236}">
                  <a16:creationId xmlns:a16="http://schemas.microsoft.com/office/drawing/2014/main" id="{EABE7702-4A1F-C16F-E582-9E278A0C6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20" name="Group 19">
            <a:extLst>
              <a:ext uri="{FF2B5EF4-FFF2-40B4-BE49-F238E27FC236}">
                <a16:creationId xmlns:a16="http://schemas.microsoft.com/office/drawing/2014/main" id="{361363AE-93D5-208E-F129-62A36788FC33}"/>
              </a:ext>
            </a:extLst>
          </p:cNvPr>
          <p:cNvGrpSpPr/>
          <p:nvPr/>
        </p:nvGrpSpPr>
        <p:grpSpPr>
          <a:xfrm>
            <a:off x="3676021" y="3335892"/>
            <a:ext cx="2160000" cy="1116000"/>
            <a:chOff x="2560320" y="3074670"/>
            <a:chExt cx="2160000" cy="1116000"/>
          </a:xfrm>
        </p:grpSpPr>
        <p:sp>
          <p:nvSpPr>
            <p:cNvPr id="14" name="Rectangle 13">
              <a:extLst>
                <a:ext uri="{FF2B5EF4-FFF2-40B4-BE49-F238E27FC236}">
                  <a16:creationId xmlns:a16="http://schemas.microsoft.com/office/drawing/2014/main" id="{45CD3396-48E1-FB98-7484-AB6BA4FA466C}"/>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C2D95B48-2FF5-1A9B-02CD-CB6C67A5D617}"/>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19" name="Picture 18">
              <a:extLst>
                <a:ext uri="{FF2B5EF4-FFF2-40B4-BE49-F238E27FC236}">
                  <a16:creationId xmlns:a16="http://schemas.microsoft.com/office/drawing/2014/main" id="{1224701A-B159-1DA5-22A2-271C83144F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spTree>
    <p:extLst>
      <p:ext uri="{BB962C8B-B14F-4D97-AF65-F5344CB8AC3E}">
        <p14:creationId xmlns:p14="http://schemas.microsoft.com/office/powerpoint/2010/main" val="1164756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06421-4D7B-5F7C-DE6E-303991BB97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6" name="Rectangle 5">
            <a:extLst>
              <a:ext uri="{FF2B5EF4-FFF2-40B4-BE49-F238E27FC236}">
                <a16:creationId xmlns:a16="http://schemas.microsoft.com/office/drawing/2014/main" id="{CB8B233A-724E-CD54-B391-2F4CE5FD6897}"/>
              </a:ext>
            </a:extLst>
          </p:cNvPr>
          <p:cNvSpPr/>
          <p:nvPr/>
        </p:nvSpPr>
        <p:spPr>
          <a:xfrm>
            <a:off x="618645" y="83608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94288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Ronald</a:t>
            </a:r>
          </a:p>
        </p:txBody>
      </p:sp>
      <p:sp>
        <p:nvSpPr>
          <p:cNvPr id="8" name="Rectangle 7">
            <a:extLst>
              <a:ext uri="{FF2B5EF4-FFF2-40B4-BE49-F238E27FC236}">
                <a16:creationId xmlns:a16="http://schemas.microsoft.com/office/drawing/2014/main" id="{411291E3-3D04-ED9A-6ECA-982F6C360FA3}"/>
              </a:ext>
            </a:extLst>
          </p:cNvPr>
          <p:cNvSpPr/>
          <p:nvPr/>
        </p:nvSpPr>
        <p:spPr>
          <a:xfrm>
            <a:off x="1024128" y="102941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128" y="1372334"/>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2" name="TextBox 11">
            <a:extLst>
              <a:ext uri="{FF2B5EF4-FFF2-40B4-BE49-F238E27FC236}">
                <a16:creationId xmlns:a16="http://schemas.microsoft.com/office/drawing/2014/main" id="{614642F4-912F-3A3F-4F9F-25AA9545C567}"/>
              </a:ext>
            </a:extLst>
          </p:cNvPr>
          <p:cNvSpPr txBox="1"/>
          <p:nvPr/>
        </p:nvSpPr>
        <p:spPr>
          <a:xfrm>
            <a:off x="1328928" y="138623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grpSp>
        <p:nvGrpSpPr>
          <p:cNvPr id="21" name="Group 20">
            <a:extLst>
              <a:ext uri="{FF2B5EF4-FFF2-40B4-BE49-F238E27FC236}">
                <a16:creationId xmlns:a16="http://schemas.microsoft.com/office/drawing/2014/main" id="{4984BE6E-B382-37AD-366A-38D698F7745B}"/>
              </a:ext>
            </a:extLst>
          </p:cNvPr>
          <p:cNvGrpSpPr/>
          <p:nvPr/>
        </p:nvGrpSpPr>
        <p:grpSpPr>
          <a:xfrm>
            <a:off x="5468492" y="3047208"/>
            <a:ext cx="2160000" cy="1116000"/>
            <a:chOff x="6235309" y="3335892"/>
            <a:chExt cx="2160000" cy="1116000"/>
          </a:xfrm>
        </p:grpSpPr>
        <p:sp>
          <p:nvSpPr>
            <p:cNvPr id="15" name="Rectangle 14">
              <a:extLst>
                <a:ext uri="{FF2B5EF4-FFF2-40B4-BE49-F238E27FC236}">
                  <a16:creationId xmlns:a16="http://schemas.microsoft.com/office/drawing/2014/main" id="{8A4226F6-CECA-FE09-70B1-B50B3AE1A5B8}"/>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299201AA-5642-0CFE-B484-0391348A2083}"/>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18" name="Picture 17">
              <a:extLst>
                <a:ext uri="{FF2B5EF4-FFF2-40B4-BE49-F238E27FC236}">
                  <a16:creationId xmlns:a16="http://schemas.microsoft.com/office/drawing/2014/main" id="{EABE7702-4A1F-C16F-E582-9E278A0C6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20" name="Group 19">
            <a:extLst>
              <a:ext uri="{FF2B5EF4-FFF2-40B4-BE49-F238E27FC236}">
                <a16:creationId xmlns:a16="http://schemas.microsoft.com/office/drawing/2014/main" id="{361363AE-93D5-208E-F129-62A36788FC33}"/>
              </a:ext>
            </a:extLst>
          </p:cNvPr>
          <p:cNvGrpSpPr/>
          <p:nvPr/>
        </p:nvGrpSpPr>
        <p:grpSpPr>
          <a:xfrm>
            <a:off x="3676021" y="3335892"/>
            <a:ext cx="2160000" cy="1116000"/>
            <a:chOff x="2560320" y="3074670"/>
            <a:chExt cx="2160000" cy="1116000"/>
          </a:xfrm>
        </p:grpSpPr>
        <p:sp>
          <p:nvSpPr>
            <p:cNvPr id="14" name="Rectangle 13">
              <a:extLst>
                <a:ext uri="{FF2B5EF4-FFF2-40B4-BE49-F238E27FC236}">
                  <a16:creationId xmlns:a16="http://schemas.microsoft.com/office/drawing/2014/main" id="{45CD3396-48E1-FB98-7484-AB6BA4FA466C}"/>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C2D95B48-2FF5-1A9B-02CD-CB6C67A5D617}"/>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19" name="Picture 18">
              <a:extLst>
                <a:ext uri="{FF2B5EF4-FFF2-40B4-BE49-F238E27FC236}">
                  <a16:creationId xmlns:a16="http://schemas.microsoft.com/office/drawing/2014/main" id="{1224701A-B159-1DA5-22A2-271C83144F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sp>
        <p:nvSpPr>
          <p:cNvPr id="11" name="TextBox 10">
            <a:extLst>
              <a:ext uri="{FF2B5EF4-FFF2-40B4-BE49-F238E27FC236}">
                <a16:creationId xmlns:a16="http://schemas.microsoft.com/office/drawing/2014/main" id="{6069A404-6407-34CB-F21E-EE753C8FD871}"/>
              </a:ext>
            </a:extLst>
          </p:cNvPr>
          <p:cNvSpPr txBox="1"/>
          <p:nvPr/>
        </p:nvSpPr>
        <p:spPr>
          <a:xfrm>
            <a:off x="2687043" y="2007206"/>
            <a:ext cx="6817915"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Ga jij in op Ronalds verzoek om de deurwaarder te bellen en zijn post te openen?</a:t>
            </a:r>
          </a:p>
        </p:txBody>
      </p:sp>
      <p:sp>
        <p:nvSpPr>
          <p:cNvPr id="26" name="Rectangle 25">
            <a:extLst>
              <a:ext uri="{FF2B5EF4-FFF2-40B4-BE49-F238E27FC236}">
                <a16:creationId xmlns:a16="http://schemas.microsoft.com/office/drawing/2014/main" id="{ADB18110-8546-D660-3413-778F38666AA4}"/>
              </a:ext>
            </a:extLst>
          </p:cNvPr>
          <p:cNvSpPr/>
          <p:nvPr/>
        </p:nvSpPr>
        <p:spPr>
          <a:xfrm rot="5400000">
            <a:off x="6056400" y="2871531"/>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Picture 3" descr="A black rectangle with white text&#10;&#10;Description automatically generated">
            <a:extLst>
              <a:ext uri="{FF2B5EF4-FFF2-40B4-BE49-F238E27FC236}">
                <a16:creationId xmlns:a16="http://schemas.microsoft.com/office/drawing/2014/main" id="{73B3EE6B-9868-75EC-786E-BBCC5E3E90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5" name="Rectangle 4">
            <a:extLst>
              <a:ext uri="{FF2B5EF4-FFF2-40B4-BE49-F238E27FC236}">
                <a16:creationId xmlns:a16="http://schemas.microsoft.com/office/drawing/2014/main" id="{07D07440-1FFD-CEFA-A509-F5A35FE2C519}"/>
              </a:ext>
            </a:extLst>
          </p:cNvPr>
          <p:cNvSpPr/>
          <p:nvPr/>
        </p:nvSpPr>
        <p:spPr>
          <a:xfrm>
            <a:off x="5143961" y="1312220"/>
            <a:ext cx="6680510" cy="4191597"/>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CB543EFA-055E-977D-7182-17B2FA00643D}"/>
              </a:ext>
            </a:extLst>
          </p:cNvPr>
          <p:cNvSpPr txBox="1"/>
          <p:nvPr/>
        </p:nvSpPr>
        <p:spPr>
          <a:xfrm>
            <a:off x="5550167" y="1636640"/>
            <a:ext cx="3276600"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 niet</a:t>
            </a:r>
          </a:p>
        </p:txBody>
      </p:sp>
      <p:sp>
        <p:nvSpPr>
          <p:cNvPr id="23" name="TextBox 22">
            <a:extLst>
              <a:ext uri="{FF2B5EF4-FFF2-40B4-BE49-F238E27FC236}">
                <a16:creationId xmlns:a16="http://schemas.microsoft.com/office/drawing/2014/main" id="{0F393BAD-F08A-B329-38BA-50826421DFFA}"/>
              </a:ext>
            </a:extLst>
          </p:cNvPr>
          <p:cNvSpPr txBox="1"/>
          <p:nvPr/>
        </p:nvSpPr>
        <p:spPr>
          <a:xfrm>
            <a:off x="5550166" y="2167778"/>
            <a:ext cx="5949774" cy="307231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Als huishoudelijk medewerker draag jij zorg voor een schoon en leefbaar huis door ondersteuning te bieden bij huishoudelijke taken aan de </a:t>
            </a:r>
            <a:r>
              <a:rPr lang="nl-NL" sz="1200" b="1">
                <a:solidFill>
                  <a:srgbClr val="17212D"/>
                </a:solidFill>
                <a:latin typeface="Inter" panose="02000503000000020004" pitchFamily="2" charset="0"/>
                <a:ea typeface="Inter" panose="02000503000000020004" pitchFamily="2" charset="0"/>
              </a:rPr>
              <a:t>binnenkant</a:t>
            </a:r>
            <a:r>
              <a:rPr lang="nl-NL" sz="1200">
                <a:solidFill>
                  <a:srgbClr val="17212D"/>
                </a:solidFill>
                <a:latin typeface="Inter" panose="02000503000000020004" pitchFamily="2" charset="0"/>
                <a:ea typeface="Inter" panose="02000503000000020004" pitchFamily="2" charset="0"/>
              </a:rPr>
              <a:t> van de woning. Denk aan stofzuigen, dweilen, sanitair en keuken schoonmaken en afstoffen, maar ook periodieke klussen, zoals de koelkast schoonmaken. </a:t>
            </a:r>
          </a:p>
          <a:p>
            <a:pPr>
              <a:lnSpc>
                <a:spcPts val="1800"/>
              </a:lnSpc>
            </a:pPr>
            <a:endParaRPr lang="nl-NL" sz="1200">
              <a:solidFill>
                <a:srgbClr val="17212D"/>
              </a:solidFill>
              <a:latin typeface="Inter" panose="02000503000000020004" pitchFamily="2" charset="0"/>
              <a:ea typeface="Inter" panose="02000503000000020004" pitchFamily="2" charset="0"/>
            </a:endParaRPr>
          </a:p>
          <a:p>
            <a:pPr>
              <a:lnSpc>
                <a:spcPts val="1800"/>
              </a:lnSpc>
            </a:pPr>
            <a:r>
              <a:rPr lang="nl-NL" sz="1200">
                <a:solidFill>
                  <a:srgbClr val="17212D"/>
                </a:solidFill>
                <a:latin typeface="Inter" panose="02000503000000020004" pitchFamily="2" charset="0"/>
                <a:ea typeface="Inter" panose="02000503000000020004" pitchFamily="2" charset="0"/>
              </a:rPr>
              <a:t>Het contact opnemen met instanties, zoals schuldeisers, valt in principe buiten jouw taken. Net als het verlenen van persoonlijke verzorging, het reageren op post en het delen van informatie met andere disciplines buiten de eigen organisatie. </a:t>
            </a:r>
          </a:p>
          <a:p>
            <a:pPr>
              <a:lnSpc>
                <a:spcPts val="1800"/>
              </a:lnSpc>
            </a:pPr>
            <a:endParaRPr lang="nl-NL" sz="1200">
              <a:solidFill>
                <a:srgbClr val="17212D"/>
              </a:solidFill>
              <a:latin typeface="Inter" panose="02000503000000020004" pitchFamily="2" charset="0"/>
              <a:ea typeface="Inter" panose="02000503000000020004" pitchFamily="2" charset="0"/>
            </a:endParaRPr>
          </a:p>
          <a:p>
            <a:pPr>
              <a:lnSpc>
                <a:spcPts val="1800"/>
              </a:lnSpc>
            </a:pPr>
            <a:r>
              <a:rPr lang="nl-NL" sz="1200">
                <a:solidFill>
                  <a:srgbClr val="17212D"/>
                </a:solidFill>
                <a:latin typeface="Inter" panose="02000503000000020004" pitchFamily="2" charset="0"/>
                <a:ea typeface="Inter" panose="02000503000000020004" pitchFamily="2" charset="0"/>
              </a:rPr>
              <a:t>Ondersteun jij in de praktijk toch een cliënt bij (één van deze) taken? Dit kan bijvoorbeeld zijn omdat er niemand anders is die het kan of wil doen en je de cliënt niet in de steek wil laten. Informeer dan altijd je organisatie hierover.</a:t>
            </a:r>
          </a:p>
        </p:txBody>
      </p:sp>
      <p:pic>
        <p:nvPicPr>
          <p:cNvPr id="24" name="Picture 23" descr="A white text on an orange background&#10;&#10;Description automatically generated">
            <a:extLst>
              <a:ext uri="{FF2B5EF4-FFF2-40B4-BE49-F238E27FC236}">
                <a16:creationId xmlns:a16="http://schemas.microsoft.com/office/drawing/2014/main" id="{E98F3271-9F14-C8C6-A216-D458DF0D04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7146" y="5519058"/>
            <a:ext cx="1476375" cy="476250"/>
          </a:xfrm>
          <a:prstGeom prst="rect">
            <a:avLst/>
          </a:prstGeom>
        </p:spPr>
      </p:pic>
      <p:sp>
        <p:nvSpPr>
          <p:cNvPr id="25" name="Rectangle 24">
            <a:extLst>
              <a:ext uri="{FF2B5EF4-FFF2-40B4-BE49-F238E27FC236}">
                <a16:creationId xmlns:a16="http://schemas.microsoft.com/office/drawing/2014/main" id="{F27E7F18-DA23-9BCE-3AC7-C1842F8A9F40}"/>
              </a:ext>
            </a:extLst>
          </p:cNvPr>
          <p:cNvSpPr/>
          <p:nvPr/>
        </p:nvSpPr>
        <p:spPr>
          <a:xfrm>
            <a:off x="10224409" y="855021"/>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2646932256"/>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rry image of a bathroom&#10;&#10;Description automatically generated">
            <a:extLst>
              <a:ext uri="{FF2B5EF4-FFF2-40B4-BE49-F238E27FC236}">
                <a16:creationId xmlns:a16="http://schemas.microsoft.com/office/drawing/2014/main" id="{2DABB132-94D3-377A-6935-DFA38A3A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TextBox 1">
            <a:extLst>
              <a:ext uri="{FF2B5EF4-FFF2-40B4-BE49-F238E27FC236}">
                <a16:creationId xmlns:a16="http://schemas.microsoft.com/office/drawing/2014/main" id="{70100F19-3D32-F67A-0C7A-37F40E4645A5}"/>
              </a:ext>
            </a:extLst>
          </p:cNvPr>
          <p:cNvSpPr txBox="1"/>
          <p:nvPr/>
        </p:nvSpPr>
        <p:spPr>
          <a:xfrm>
            <a:off x="3754835" y="1623311"/>
            <a:ext cx="4682331"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Jouw gevoel bij de situatie</a:t>
            </a:r>
          </a:p>
        </p:txBody>
      </p:sp>
      <p:sp>
        <p:nvSpPr>
          <p:cNvPr id="3" name="Rectangle 2">
            <a:extLst>
              <a:ext uri="{FF2B5EF4-FFF2-40B4-BE49-F238E27FC236}">
                <a16:creationId xmlns:a16="http://schemas.microsoft.com/office/drawing/2014/main" id="{366A0DA6-4C8A-0311-5FD2-17FF50F865B7}"/>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E3857555-120E-F616-84CE-60A0F6483E89}"/>
              </a:ext>
            </a:extLst>
          </p:cNvPr>
          <p:cNvSpPr txBox="1"/>
          <p:nvPr/>
        </p:nvSpPr>
        <p:spPr>
          <a:xfrm>
            <a:off x="3556714" y="2395008"/>
            <a:ext cx="5078572" cy="461665"/>
          </a:xfrm>
          <a:prstGeom prst="rect">
            <a:avLst/>
          </a:prstGeom>
          <a:noFill/>
        </p:spPr>
        <p:txBody>
          <a:bodyPr wrap="square" rtlCol="0">
            <a:spAutoFit/>
          </a:bodyPr>
          <a:lstStyle/>
          <a:p>
            <a:pPr algn="ctr"/>
            <a:r>
              <a:rPr lang="nl-NL" sz="1200">
                <a:solidFill>
                  <a:schemeClr val="bg1"/>
                </a:solidFill>
                <a:latin typeface="Douglas-Calgury Block" panose="00000500000000000000" pitchFamily="50" charset="0"/>
              </a:rPr>
              <a:t>Voel jij je zeker genoeg om met het gedrag en de stemming van Ronald om te gaan?</a:t>
            </a:r>
          </a:p>
        </p:txBody>
      </p:sp>
      <p:grpSp>
        <p:nvGrpSpPr>
          <p:cNvPr id="6" name="Group 5">
            <a:extLst>
              <a:ext uri="{FF2B5EF4-FFF2-40B4-BE49-F238E27FC236}">
                <a16:creationId xmlns:a16="http://schemas.microsoft.com/office/drawing/2014/main" id="{B59AA4CA-635D-0A2A-C4FA-70404301ADBF}"/>
              </a:ext>
            </a:extLst>
          </p:cNvPr>
          <p:cNvGrpSpPr/>
          <p:nvPr/>
        </p:nvGrpSpPr>
        <p:grpSpPr>
          <a:xfrm>
            <a:off x="6357229" y="3335892"/>
            <a:ext cx="2160000" cy="1116000"/>
            <a:chOff x="6235309" y="3335892"/>
            <a:chExt cx="2160000" cy="1116000"/>
          </a:xfrm>
        </p:grpSpPr>
        <p:sp>
          <p:nvSpPr>
            <p:cNvPr id="7" name="Rectangle 6">
              <a:extLst>
                <a:ext uri="{FF2B5EF4-FFF2-40B4-BE49-F238E27FC236}">
                  <a16:creationId xmlns:a16="http://schemas.microsoft.com/office/drawing/2014/main" id="{732A5E0A-39DD-47FA-EF58-D19B5D7C4ADD}"/>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0CE93E81-8038-D116-F9E8-7C49FC9AB5F7}"/>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9" name="Picture 8">
              <a:extLst>
                <a:ext uri="{FF2B5EF4-FFF2-40B4-BE49-F238E27FC236}">
                  <a16:creationId xmlns:a16="http://schemas.microsoft.com/office/drawing/2014/main" id="{9DEFFCA2-B0E3-E15E-6DF7-1E1D007DF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10" name="Group 9">
            <a:extLst>
              <a:ext uri="{FF2B5EF4-FFF2-40B4-BE49-F238E27FC236}">
                <a16:creationId xmlns:a16="http://schemas.microsoft.com/office/drawing/2014/main" id="{3446F518-4C5B-3B9E-A0A2-7E2C8DA7C9E6}"/>
              </a:ext>
            </a:extLst>
          </p:cNvPr>
          <p:cNvGrpSpPr/>
          <p:nvPr/>
        </p:nvGrpSpPr>
        <p:grpSpPr>
          <a:xfrm>
            <a:off x="3676021" y="3335892"/>
            <a:ext cx="2160000" cy="1116000"/>
            <a:chOff x="2560320" y="3074670"/>
            <a:chExt cx="2160000" cy="1116000"/>
          </a:xfrm>
        </p:grpSpPr>
        <p:sp>
          <p:nvSpPr>
            <p:cNvPr id="11" name="Rectangle 10">
              <a:extLst>
                <a:ext uri="{FF2B5EF4-FFF2-40B4-BE49-F238E27FC236}">
                  <a16:creationId xmlns:a16="http://schemas.microsoft.com/office/drawing/2014/main" id="{185EA395-A55E-E660-CD4B-2F22D41D2A6F}"/>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C08ACAED-4CC9-E436-AD51-54ECD1A3D4C6}"/>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13" name="Picture 12">
              <a:extLst>
                <a:ext uri="{FF2B5EF4-FFF2-40B4-BE49-F238E27FC236}">
                  <a16:creationId xmlns:a16="http://schemas.microsoft.com/office/drawing/2014/main" id="{D3711755-5FEC-ED3E-F80D-8EAFF7B235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spTree>
    <p:extLst>
      <p:ext uri="{BB962C8B-B14F-4D97-AF65-F5344CB8AC3E}">
        <p14:creationId xmlns:p14="http://schemas.microsoft.com/office/powerpoint/2010/main" val="2231352552"/>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rry image of a bathroom&#10;&#10;Description automatically generated">
            <a:extLst>
              <a:ext uri="{FF2B5EF4-FFF2-40B4-BE49-F238E27FC236}">
                <a16:creationId xmlns:a16="http://schemas.microsoft.com/office/drawing/2014/main" id="{2DABB132-94D3-377A-6935-DFA38A3A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TextBox 1">
            <a:extLst>
              <a:ext uri="{FF2B5EF4-FFF2-40B4-BE49-F238E27FC236}">
                <a16:creationId xmlns:a16="http://schemas.microsoft.com/office/drawing/2014/main" id="{70100F19-3D32-F67A-0C7A-37F40E4645A5}"/>
              </a:ext>
            </a:extLst>
          </p:cNvPr>
          <p:cNvSpPr txBox="1"/>
          <p:nvPr/>
        </p:nvSpPr>
        <p:spPr>
          <a:xfrm>
            <a:off x="3754835" y="1623311"/>
            <a:ext cx="4682331"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Jouw gevoel bij de situatie</a:t>
            </a:r>
          </a:p>
        </p:txBody>
      </p:sp>
      <p:sp>
        <p:nvSpPr>
          <p:cNvPr id="3" name="Rectangle 2">
            <a:extLst>
              <a:ext uri="{FF2B5EF4-FFF2-40B4-BE49-F238E27FC236}">
                <a16:creationId xmlns:a16="http://schemas.microsoft.com/office/drawing/2014/main" id="{366A0DA6-4C8A-0311-5FD2-17FF50F865B7}"/>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E3857555-120E-F616-84CE-60A0F6483E89}"/>
              </a:ext>
            </a:extLst>
          </p:cNvPr>
          <p:cNvSpPr txBox="1"/>
          <p:nvPr/>
        </p:nvSpPr>
        <p:spPr>
          <a:xfrm>
            <a:off x="3556714" y="2395008"/>
            <a:ext cx="5078572" cy="461665"/>
          </a:xfrm>
          <a:prstGeom prst="rect">
            <a:avLst/>
          </a:prstGeom>
          <a:noFill/>
        </p:spPr>
        <p:txBody>
          <a:bodyPr wrap="square" rtlCol="0">
            <a:spAutoFit/>
          </a:bodyPr>
          <a:lstStyle/>
          <a:p>
            <a:pPr algn="ctr"/>
            <a:r>
              <a:rPr lang="nl-NL" sz="1200">
                <a:solidFill>
                  <a:schemeClr val="bg1"/>
                </a:solidFill>
                <a:latin typeface="Douglas-Calgury Block" panose="00000500000000000000" pitchFamily="50" charset="0"/>
              </a:rPr>
              <a:t>Voel jij je zeker genoeg om met het gedrag en de stemming van Ronald om te gaan?</a:t>
            </a:r>
          </a:p>
        </p:txBody>
      </p:sp>
      <p:grpSp>
        <p:nvGrpSpPr>
          <p:cNvPr id="6" name="Group 5">
            <a:extLst>
              <a:ext uri="{FF2B5EF4-FFF2-40B4-BE49-F238E27FC236}">
                <a16:creationId xmlns:a16="http://schemas.microsoft.com/office/drawing/2014/main" id="{B59AA4CA-635D-0A2A-C4FA-70404301ADBF}"/>
              </a:ext>
            </a:extLst>
          </p:cNvPr>
          <p:cNvGrpSpPr/>
          <p:nvPr/>
        </p:nvGrpSpPr>
        <p:grpSpPr>
          <a:xfrm>
            <a:off x="6357229" y="3335892"/>
            <a:ext cx="2160000" cy="1116000"/>
            <a:chOff x="6235309" y="3335892"/>
            <a:chExt cx="2160000" cy="1116000"/>
          </a:xfrm>
        </p:grpSpPr>
        <p:sp>
          <p:nvSpPr>
            <p:cNvPr id="7" name="Rectangle 6">
              <a:extLst>
                <a:ext uri="{FF2B5EF4-FFF2-40B4-BE49-F238E27FC236}">
                  <a16:creationId xmlns:a16="http://schemas.microsoft.com/office/drawing/2014/main" id="{732A5E0A-39DD-47FA-EF58-D19B5D7C4ADD}"/>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0CE93E81-8038-D116-F9E8-7C49FC9AB5F7}"/>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9" name="Picture 8">
              <a:extLst>
                <a:ext uri="{FF2B5EF4-FFF2-40B4-BE49-F238E27FC236}">
                  <a16:creationId xmlns:a16="http://schemas.microsoft.com/office/drawing/2014/main" id="{9DEFFCA2-B0E3-E15E-6DF7-1E1D007DF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10" name="Group 9">
            <a:extLst>
              <a:ext uri="{FF2B5EF4-FFF2-40B4-BE49-F238E27FC236}">
                <a16:creationId xmlns:a16="http://schemas.microsoft.com/office/drawing/2014/main" id="{3446F518-4C5B-3B9E-A0A2-7E2C8DA7C9E6}"/>
              </a:ext>
            </a:extLst>
          </p:cNvPr>
          <p:cNvGrpSpPr/>
          <p:nvPr/>
        </p:nvGrpSpPr>
        <p:grpSpPr>
          <a:xfrm>
            <a:off x="3676021" y="3335892"/>
            <a:ext cx="2160000" cy="1116000"/>
            <a:chOff x="2560320" y="3074670"/>
            <a:chExt cx="2160000" cy="1116000"/>
          </a:xfrm>
        </p:grpSpPr>
        <p:sp>
          <p:nvSpPr>
            <p:cNvPr id="11" name="Rectangle 10">
              <a:extLst>
                <a:ext uri="{FF2B5EF4-FFF2-40B4-BE49-F238E27FC236}">
                  <a16:creationId xmlns:a16="http://schemas.microsoft.com/office/drawing/2014/main" id="{185EA395-A55E-E660-CD4B-2F22D41D2A6F}"/>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C08ACAED-4CC9-E436-AD51-54ECD1A3D4C6}"/>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13" name="Picture 12">
              <a:extLst>
                <a:ext uri="{FF2B5EF4-FFF2-40B4-BE49-F238E27FC236}">
                  <a16:creationId xmlns:a16="http://schemas.microsoft.com/office/drawing/2014/main" id="{D3711755-5FEC-ED3E-F80D-8EAFF7B235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pic>
        <p:nvPicPr>
          <p:cNvPr id="14" name="Picture 13" descr="A black rectangle with white text&#10;&#10;Description automatically generated">
            <a:extLst>
              <a:ext uri="{FF2B5EF4-FFF2-40B4-BE49-F238E27FC236}">
                <a16:creationId xmlns:a16="http://schemas.microsoft.com/office/drawing/2014/main" id="{90903D83-B4BB-E164-59A9-D5FA008C3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15" name="Rectangle 14">
            <a:extLst>
              <a:ext uri="{FF2B5EF4-FFF2-40B4-BE49-F238E27FC236}">
                <a16:creationId xmlns:a16="http://schemas.microsoft.com/office/drawing/2014/main" id="{FFB791CB-60F2-B15F-1ABE-50D98759E9C9}"/>
              </a:ext>
            </a:extLst>
          </p:cNvPr>
          <p:cNvSpPr/>
          <p:nvPr/>
        </p:nvSpPr>
        <p:spPr>
          <a:xfrm rot="5400000">
            <a:off x="7221427" y="2963618"/>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tangle 15">
            <a:extLst>
              <a:ext uri="{FF2B5EF4-FFF2-40B4-BE49-F238E27FC236}">
                <a16:creationId xmlns:a16="http://schemas.microsoft.com/office/drawing/2014/main" id="{C995B20F-19FB-9C81-CDC5-DFB45A7AB45D}"/>
              </a:ext>
            </a:extLst>
          </p:cNvPr>
          <p:cNvSpPr/>
          <p:nvPr/>
        </p:nvSpPr>
        <p:spPr>
          <a:xfrm>
            <a:off x="7197725" y="1928297"/>
            <a:ext cx="4628633" cy="3437922"/>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31BA6024-AD99-FADF-4D63-F2B8C703B51F}"/>
              </a:ext>
            </a:extLst>
          </p:cNvPr>
          <p:cNvSpPr txBox="1"/>
          <p:nvPr/>
        </p:nvSpPr>
        <p:spPr>
          <a:xfrm>
            <a:off x="7603931" y="2252716"/>
            <a:ext cx="4076696"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Bedankt voor je antwoord</a:t>
            </a:r>
          </a:p>
        </p:txBody>
      </p:sp>
      <p:sp>
        <p:nvSpPr>
          <p:cNvPr id="18" name="TextBox 17">
            <a:extLst>
              <a:ext uri="{FF2B5EF4-FFF2-40B4-BE49-F238E27FC236}">
                <a16:creationId xmlns:a16="http://schemas.microsoft.com/office/drawing/2014/main" id="{6A1D2D16-61BF-6E71-EDBB-DB8104C29F20}"/>
              </a:ext>
            </a:extLst>
          </p:cNvPr>
          <p:cNvSpPr txBox="1"/>
          <p:nvPr/>
        </p:nvSpPr>
        <p:spPr>
          <a:xfrm>
            <a:off x="7603931" y="2783854"/>
            <a:ext cx="3792659" cy="2379819"/>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Jouw gevoel bij (de situatie van) een cliënt is leidend. Ga altijd bij jezelf na of je je in staat voelt om met bepaald gedrag of een situatie om te gaan. Het is hierbij van belang dat je je voldoende ondersteunt en gehoord voelt door je organisatie. Het is aan hen of de betrokken hulpverlener om jou te helpen bij het stellen en bewaren van grenzen en om actief aan te sturen op contact met eventuele andere betrokken hulpverleningsorganisaties. </a:t>
            </a:r>
          </a:p>
        </p:txBody>
      </p:sp>
      <p:pic>
        <p:nvPicPr>
          <p:cNvPr id="19" name="Picture 18" descr="A white text on an orange background&#10;&#10;Description automatically generated">
            <a:extLst>
              <a:ext uri="{FF2B5EF4-FFF2-40B4-BE49-F238E27FC236}">
                <a16:creationId xmlns:a16="http://schemas.microsoft.com/office/drawing/2014/main" id="{BBBCAB5E-D5AB-58AD-B532-B87BB1FBD1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0621" y="5387771"/>
            <a:ext cx="1476375" cy="476250"/>
          </a:xfrm>
          <a:prstGeom prst="rect">
            <a:avLst/>
          </a:prstGeom>
        </p:spPr>
      </p:pic>
      <p:sp>
        <p:nvSpPr>
          <p:cNvPr id="20" name="Rectangle 19">
            <a:extLst>
              <a:ext uri="{FF2B5EF4-FFF2-40B4-BE49-F238E27FC236}">
                <a16:creationId xmlns:a16="http://schemas.microsoft.com/office/drawing/2014/main" id="{06E150D9-5357-4B68-642D-1A83B80A0608}"/>
              </a:ext>
            </a:extLst>
          </p:cNvPr>
          <p:cNvSpPr/>
          <p:nvPr/>
        </p:nvSpPr>
        <p:spPr>
          <a:xfrm>
            <a:off x="10208186" y="145747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3723562214"/>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3B4D2111-4384-1E71-6216-E266D3B7D702}"/>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D2A757FB-5C4B-4077-CDBE-D3072A012208}"/>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AC48852E-F937-DC53-D94C-BEB66F63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BC167DD2-5223-11F0-C344-B93747A37E47}"/>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D5AA2D15-A013-D113-7C9B-65C0C57ABD1C}"/>
              </a:ext>
            </a:extLst>
          </p:cNvPr>
          <p:cNvSpPr/>
          <p:nvPr/>
        </p:nvSpPr>
        <p:spPr>
          <a:xfrm>
            <a:off x="7170722" y="1968192"/>
            <a:ext cx="4177145" cy="2261447"/>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06204ECB-3F2B-351A-5854-1631CF1FF669}"/>
              </a:ext>
            </a:extLst>
          </p:cNvPr>
          <p:cNvSpPr txBox="1"/>
          <p:nvPr/>
        </p:nvSpPr>
        <p:spPr>
          <a:xfrm>
            <a:off x="7366941" y="2166278"/>
            <a:ext cx="3676125" cy="994824"/>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Omgangstips voor somber gedrag:</a:t>
            </a:r>
          </a:p>
          <a:p>
            <a:pPr>
              <a:lnSpc>
                <a:spcPts val="1800"/>
              </a:lnSpc>
            </a:pPr>
            <a:r>
              <a:rPr lang="nl-NL" sz="1200">
                <a:solidFill>
                  <a:srgbClr val="1A1A1A"/>
                </a:solidFill>
                <a:latin typeface="Inter" panose="02000503000000020004" pitchFamily="2" charset="0"/>
                <a:ea typeface="Inter" panose="02000503000000020004" pitchFamily="2" charset="0"/>
              </a:rPr>
              <a:t>Overvraag iemand niet. Wanneer je merkt dat een cliënt geen beslissing kan nemen of keuze kan maken, stel dan één keuze voor. </a:t>
            </a:r>
          </a:p>
        </p:txBody>
      </p:sp>
      <p:pic>
        <p:nvPicPr>
          <p:cNvPr id="14" name="Picture 13">
            <a:extLst>
              <a:ext uri="{FF2B5EF4-FFF2-40B4-BE49-F238E27FC236}">
                <a16:creationId xmlns:a16="http://schemas.microsoft.com/office/drawing/2014/main" id="{C6B2AE54-9F87-308C-12E6-AE822F94C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2946515"/>
            <a:ext cx="304800" cy="304800"/>
          </a:xfrm>
          <a:prstGeom prst="rect">
            <a:avLst/>
          </a:prstGeom>
        </p:spPr>
      </p:pic>
      <p:pic>
        <p:nvPicPr>
          <p:cNvPr id="15" name="Picture 14">
            <a:extLst>
              <a:ext uri="{FF2B5EF4-FFF2-40B4-BE49-F238E27FC236}">
                <a16:creationId xmlns:a16="http://schemas.microsoft.com/office/drawing/2014/main" id="{F25E82E9-24E0-B970-664A-2085106EE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2946515"/>
            <a:ext cx="304800" cy="304800"/>
          </a:xfrm>
          <a:prstGeom prst="rect">
            <a:avLst/>
          </a:prstGeom>
        </p:spPr>
      </p:pic>
      <p:pic>
        <p:nvPicPr>
          <p:cNvPr id="16" name="Picture 15">
            <a:extLst>
              <a:ext uri="{FF2B5EF4-FFF2-40B4-BE49-F238E27FC236}">
                <a16:creationId xmlns:a16="http://schemas.microsoft.com/office/drawing/2014/main" id="{3B4D747B-5773-E06B-A201-E95174A421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0722" y="4303680"/>
            <a:ext cx="72000" cy="72000"/>
          </a:xfrm>
          <a:prstGeom prst="rect">
            <a:avLst/>
          </a:prstGeom>
        </p:spPr>
      </p:pic>
      <p:pic>
        <p:nvPicPr>
          <p:cNvPr id="17" name="Picture 16">
            <a:extLst>
              <a:ext uri="{FF2B5EF4-FFF2-40B4-BE49-F238E27FC236}">
                <a16:creationId xmlns:a16="http://schemas.microsoft.com/office/drawing/2014/main" id="{BD3DB5C1-E988-AFED-CEA7-93D372CF2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6799" y="4303680"/>
            <a:ext cx="72000" cy="72000"/>
          </a:xfrm>
          <a:prstGeom prst="rect">
            <a:avLst/>
          </a:prstGeom>
        </p:spPr>
      </p:pic>
      <p:pic>
        <p:nvPicPr>
          <p:cNvPr id="18" name="Picture 17">
            <a:extLst>
              <a:ext uri="{FF2B5EF4-FFF2-40B4-BE49-F238E27FC236}">
                <a16:creationId xmlns:a16="http://schemas.microsoft.com/office/drawing/2014/main" id="{00BFDF50-A982-0CC9-BD49-4D8BF13F0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876" y="4303680"/>
            <a:ext cx="72000" cy="72000"/>
          </a:xfrm>
          <a:prstGeom prst="rect">
            <a:avLst/>
          </a:prstGeom>
        </p:spPr>
      </p:pic>
      <p:pic>
        <p:nvPicPr>
          <p:cNvPr id="19" name="Picture 18">
            <a:extLst>
              <a:ext uri="{FF2B5EF4-FFF2-40B4-BE49-F238E27FC236}">
                <a16:creationId xmlns:a16="http://schemas.microsoft.com/office/drawing/2014/main" id="{4A6D5342-A476-9734-1127-619BDB214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5253" y="4303680"/>
            <a:ext cx="72000" cy="72000"/>
          </a:xfrm>
          <a:prstGeom prst="rect">
            <a:avLst/>
          </a:prstGeom>
        </p:spPr>
      </p:pic>
      <p:pic>
        <p:nvPicPr>
          <p:cNvPr id="20" name="Picture 19">
            <a:extLst>
              <a:ext uri="{FF2B5EF4-FFF2-40B4-BE49-F238E27FC236}">
                <a16:creationId xmlns:a16="http://schemas.microsoft.com/office/drawing/2014/main" id="{CCAD3184-E8B1-72E0-1F55-9126EA3AAF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8883" y="4303680"/>
            <a:ext cx="72000" cy="72000"/>
          </a:xfrm>
          <a:prstGeom prst="rect">
            <a:avLst/>
          </a:prstGeom>
        </p:spPr>
      </p:pic>
      <p:pic>
        <p:nvPicPr>
          <p:cNvPr id="4" name="Picture 3">
            <a:extLst>
              <a:ext uri="{FF2B5EF4-FFF2-40B4-BE49-F238E27FC236}">
                <a16:creationId xmlns:a16="http://schemas.microsoft.com/office/drawing/2014/main" id="{F68CE515-FE14-5545-21C3-553E8464857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2333361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3B4D2111-4384-1E71-6216-E266D3B7D702}"/>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D2A757FB-5C4B-4077-CDBE-D3072A012208}"/>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AC48852E-F937-DC53-D94C-BEB66F63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BC167DD2-5223-11F0-C344-B93747A37E47}"/>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D5AA2D15-A013-D113-7C9B-65C0C57ABD1C}"/>
              </a:ext>
            </a:extLst>
          </p:cNvPr>
          <p:cNvSpPr/>
          <p:nvPr/>
        </p:nvSpPr>
        <p:spPr>
          <a:xfrm>
            <a:off x="7170722" y="1968192"/>
            <a:ext cx="4177145" cy="2261447"/>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06204ECB-3F2B-351A-5854-1631CF1FF669}"/>
              </a:ext>
            </a:extLst>
          </p:cNvPr>
          <p:cNvSpPr txBox="1"/>
          <p:nvPr/>
        </p:nvSpPr>
        <p:spPr>
          <a:xfrm>
            <a:off x="7366941" y="2166278"/>
            <a:ext cx="3676125" cy="994824"/>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Omgangstips voor somber gedrag:</a:t>
            </a:r>
          </a:p>
          <a:p>
            <a:pPr>
              <a:lnSpc>
                <a:spcPts val="1800"/>
              </a:lnSpc>
            </a:pPr>
            <a:r>
              <a:rPr lang="nl-NL" sz="1200">
                <a:solidFill>
                  <a:srgbClr val="1A1A1A"/>
                </a:solidFill>
                <a:latin typeface="Inter" panose="02000503000000020004" pitchFamily="2" charset="0"/>
                <a:ea typeface="Inter" panose="02000503000000020004" pitchFamily="2" charset="0"/>
              </a:rPr>
              <a:t>Gebruik korte zinnen. Iemands hoofd kan al vol zitten waardoor informatie niet meer binnenkomt.</a:t>
            </a:r>
          </a:p>
        </p:txBody>
      </p:sp>
      <p:pic>
        <p:nvPicPr>
          <p:cNvPr id="14" name="Picture 13">
            <a:extLst>
              <a:ext uri="{FF2B5EF4-FFF2-40B4-BE49-F238E27FC236}">
                <a16:creationId xmlns:a16="http://schemas.microsoft.com/office/drawing/2014/main" id="{C6B2AE54-9F87-308C-12E6-AE822F94C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2946515"/>
            <a:ext cx="304800" cy="304800"/>
          </a:xfrm>
          <a:prstGeom prst="rect">
            <a:avLst/>
          </a:prstGeom>
        </p:spPr>
      </p:pic>
      <p:pic>
        <p:nvPicPr>
          <p:cNvPr id="15" name="Picture 14">
            <a:extLst>
              <a:ext uri="{FF2B5EF4-FFF2-40B4-BE49-F238E27FC236}">
                <a16:creationId xmlns:a16="http://schemas.microsoft.com/office/drawing/2014/main" id="{F25E82E9-24E0-B970-664A-2085106EE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2946515"/>
            <a:ext cx="304800" cy="304800"/>
          </a:xfrm>
          <a:prstGeom prst="rect">
            <a:avLst/>
          </a:prstGeom>
        </p:spPr>
      </p:pic>
      <p:pic>
        <p:nvPicPr>
          <p:cNvPr id="16" name="Picture 15">
            <a:extLst>
              <a:ext uri="{FF2B5EF4-FFF2-40B4-BE49-F238E27FC236}">
                <a16:creationId xmlns:a16="http://schemas.microsoft.com/office/drawing/2014/main" id="{3B4D747B-5773-E06B-A201-E95174A421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70722" y="4303680"/>
            <a:ext cx="72000" cy="72000"/>
          </a:xfrm>
          <a:prstGeom prst="rect">
            <a:avLst/>
          </a:prstGeom>
        </p:spPr>
      </p:pic>
      <p:pic>
        <p:nvPicPr>
          <p:cNvPr id="17" name="Picture 16">
            <a:extLst>
              <a:ext uri="{FF2B5EF4-FFF2-40B4-BE49-F238E27FC236}">
                <a16:creationId xmlns:a16="http://schemas.microsoft.com/office/drawing/2014/main" id="{BD3DB5C1-E988-AFED-CEA7-93D372CF2FE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06799" y="4303680"/>
            <a:ext cx="72000" cy="72000"/>
          </a:xfrm>
          <a:prstGeom prst="rect">
            <a:avLst/>
          </a:prstGeom>
        </p:spPr>
      </p:pic>
      <p:pic>
        <p:nvPicPr>
          <p:cNvPr id="18" name="Picture 17">
            <a:extLst>
              <a:ext uri="{FF2B5EF4-FFF2-40B4-BE49-F238E27FC236}">
                <a16:creationId xmlns:a16="http://schemas.microsoft.com/office/drawing/2014/main" id="{00BFDF50-A982-0CC9-BD49-4D8BF13F00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876" y="4303680"/>
            <a:ext cx="72000" cy="72000"/>
          </a:xfrm>
          <a:prstGeom prst="rect">
            <a:avLst/>
          </a:prstGeom>
        </p:spPr>
      </p:pic>
      <p:pic>
        <p:nvPicPr>
          <p:cNvPr id="19" name="Picture 18">
            <a:extLst>
              <a:ext uri="{FF2B5EF4-FFF2-40B4-BE49-F238E27FC236}">
                <a16:creationId xmlns:a16="http://schemas.microsoft.com/office/drawing/2014/main" id="{4A6D5342-A476-9734-1127-619BDB214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253" y="4303680"/>
            <a:ext cx="72000" cy="72000"/>
          </a:xfrm>
          <a:prstGeom prst="rect">
            <a:avLst/>
          </a:prstGeom>
        </p:spPr>
      </p:pic>
      <p:pic>
        <p:nvPicPr>
          <p:cNvPr id="20" name="Picture 19">
            <a:extLst>
              <a:ext uri="{FF2B5EF4-FFF2-40B4-BE49-F238E27FC236}">
                <a16:creationId xmlns:a16="http://schemas.microsoft.com/office/drawing/2014/main" id="{CCAD3184-E8B1-72E0-1F55-9126EA3AAF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8883" y="4303680"/>
            <a:ext cx="72000" cy="72000"/>
          </a:xfrm>
          <a:prstGeom prst="rect">
            <a:avLst/>
          </a:prstGeom>
        </p:spPr>
      </p:pic>
      <p:pic>
        <p:nvPicPr>
          <p:cNvPr id="4" name="Picture 3">
            <a:extLst>
              <a:ext uri="{FF2B5EF4-FFF2-40B4-BE49-F238E27FC236}">
                <a16:creationId xmlns:a16="http://schemas.microsoft.com/office/drawing/2014/main" id="{DECE9D92-8B1E-7CC8-9430-96A2083B4A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1890021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3B4D2111-4384-1E71-6216-E266D3B7D702}"/>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D2A757FB-5C4B-4077-CDBE-D3072A012208}"/>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AC48852E-F937-DC53-D94C-BEB66F63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BC167DD2-5223-11F0-C344-B93747A37E47}"/>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D5AA2D15-A013-D113-7C9B-65C0C57ABD1C}"/>
              </a:ext>
            </a:extLst>
          </p:cNvPr>
          <p:cNvSpPr/>
          <p:nvPr/>
        </p:nvSpPr>
        <p:spPr>
          <a:xfrm>
            <a:off x="7170722" y="1968192"/>
            <a:ext cx="4177145" cy="2261447"/>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06204ECB-3F2B-351A-5854-1631CF1FF669}"/>
              </a:ext>
            </a:extLst>
          </p:cNvPr>
          <p:cNvSpPr txBox="1"/>
          <p:nvPr/>
        </p:nvSpPr>
        <p:spPr>
          <a:xfrm>
            <a:off x="7366941" y="2166278"/>
            <a:ext cx="3676125" cy="994824"/>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Omgangstips voor somber gedrag:</a:t>
            </a:r>
          </a:p>
          <a:p>
            <a:pPr>
              <a:lnSpc>
                <a:spcPts val="1800"/>
              </a:lnSpc>
            </a:pPr>
            <a:r>
              <a:rPr lang="nl-NL" sz="1200">
                <a:solidFill>
                  <a:srgbClr val="1A1A1A"/>
                </a:solidFill>
                <a:latin typeface="Inter" panose="02000503000000020004" pitchFamily="2" charset="0"/>
                <a:ea typeface="Inter" panose="02000503000000020004" pitchFamily="2" charset="0"/>
              </a:rPr>
              <a:t>Geef de cliënt ruimte en laat stiltes vallen om hem of haar tijd te geven om informatie te verwerken en hierop te reageren.</a:t>
            </a:r>
          </a:p>
        </p:txBody>
      </p:sp>
      <p:pic>
        <p:nvPicPr>
          <p:cNvPr id="14" name="Picture 13">
            <a:extLst>
              <a:ext uri="{FF2B5EF4-FFF2-40B4-BE49-F238E27FC236}">
                <a16:creationId xmlns:a16="http://schemas.microsoft.com/office/drawing/2014/main" id="{C6B2AE54-9F87-308C-12E6-AE822F94C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2946515"/>
            <a:ext cx="304800" cy="304800"/>
          </a:xfrm>
          <a:prstGeom prst="rect">
            <a:avLst/>
          </a:prstGeom>
        </p:spPr>
      </p:pic>
      <p:pic>
        <p:nvPicPr>
          <p:cNvPr id="15" name="Picture 14">
            <a:extLst>
              <a:ext uri="{FF2B5EF4-FFF2-40B4-BE49-F238E27FC236}">
                <a16:creationId xmlns:a16="http://schemas.microsoft.com/office/drawing/2014/main" id="{F25E82E9-24E0-B970-664A-2085106EE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2946515"/>
            <a:ext cx="304800" cy="304800"/>
          </a:xfrm>
          <a:prstGeom prst="rect">
            <a:avLst/>
          </a:prstGeom>
        </p:spPr>
      </p:pic>
      <p:pic>
        <p:nvPicPr>
          <p:cNvPr id="16" name="Picture 15">
            <a:extLst>
              <a:ext uri="{FF2B5EF4-FFF2-40B4-BE49-F238E27FC236}">
                <a16:creationId xmlns:a16="http://schemas.microsoft.com/office/drawing/2014/main" id="{3B4D747B-5773-E06B-A201-E95174A421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70722" y="4303680"/>
            <a:ext cx="72000" cy="72000"/>
          </a:xfrm>
          <a:prstGeom prst="rect">
            <a:avLst/>
          </a:prstGeom>
        </p:spPr>
      </p:pic>
      <p:pic>
        <p:nvPicPr>
          <p:cNvPr id="17" name="Picture 16">
            <a:extLst>
              <a:ext uri="{FF2B5EF4-FFF2-40B4-BE49-F238E27FC236}">
                <a16:creationId xmlns:a16="http://schemas.microsoft.com/office/drawing/2014/main" id="{BD3DB5C1-E988-AFED-CEA7-93D372CF2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6799" y="4303680"/>
            <a:ext cx="72000" cy="72000"/>
          </a:xfrm>
          <a:prstGeom prst="rect">
            <a:avLst/>
          </a:prstGeom>
        </p:spPr>
      </p:pic>
      <p:pic>
        <p:nvPicPr>
          <p:cNvPr id="18" name="Picture 17">
            <a:extLst>
              <a:ext uri="{FF2B5EF4-FFF2-40B4-BE49-F238E27FC236}">
                <a16:creationId xmlns:a16="http://schemas.microsoft.com/office/drawing/2014/main" id="{00BFDF50-A982-0CC9-BD49-4D8BF13F009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42876" y="4303680"/>
            <a:ext cx="72000" cy="72000"/>
          </a:xfrm>
          <a:prstGeom prst="rect">
            <a:avLst/>
          </a:prstGeom>
        </p:spPr>
      </p:pic>
      <p:pic>
        <p:nvPicPr>
          <p:cNvPr id="19" name="Picture 18">
            <a:extLst>
              <a:ext uri="{FF2B5EF4-FFF2-40B4-BE49-F238E27FC236}">
                <a16:creationId xmlns:a16="http://schemas.microsoft.com/office/drawing/2014/main" id="{4A6D5342-A476-9734-1127-619BDB214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253" y="4303680"/>
            <a:ext cx="72000" cy="72000"/>
          </a:xfrm>
          <a:prstGeom prst="rect">
            <a:avLst/>
          </a:prstGeom>
        </p:spPr>
      </p:pic>
      <p:pic>
        <p:nvPicPr>
          <p:cNvPr id="20" name="Picture 19">
            <a:extLst>
              <a:ext uri="{FF2B5EF4-FFF2-40B4-BE49-F238E27FC236}">
                <a16:creationId xmlns:a16="http://schemas.microsoft.com/office/drawing/2014/main" id="{CCAD3184-E8B1-72E0-1F55-9126EA3AAF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8883" y="4303680"/>
            <a:ext cx="72000" cy="72000"/>
          </a:xfrm>
          <a:prstGeom prst="rect">
            <a:avLst/>
          </a:prstGeom>
        </p:spPr>
      </p:pic>
      <p:pic>
        <p:nvPicPr>
          <p:cNvPr id="4" name="Picture 3">
            <a:extLst>
              <a:ext uri="{FF2B5EF4-FFF2-40B4-BE49-F238E27FC236}">
                <a16:creationId xmlns:a16="http://schemas.microsoft.com/office/drawing/2014/main" id="{39A43392-89FF-EBD1-9A91-BBC996A9F1B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3198924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3B4D2111-4384-1E71-6216-E266D3B7D702}"/>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D2A757FB-5C4B-4077-CDBE-D3072A012208}"/>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AC48852E-F937-DC53-D94C-BEB66F63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BC167DD2-5223-11F0-C344-B93747A37E47}"/>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D5AA2D15-A013-D113-7C9B-65C0C57ABD1C}"/>
              </a:ext>
            </a:extLst>
          </p:cNvPr>
          <p:cNvSpPr/>
          <p:nvPr/>
        </p:nvSpPr>
        <p:spPr>
          <a:xfrm>
            <a:off x="7170722" y="1968192"/>
            <a:ext cx="4177145" cy="2261447"/>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06204ECB-3F2B-351A-5854-1631CF1FF669}"/>
              </a:ext>
            </a:extLst>
          </p:cNvPr>
          <p:cNvSpPr txBox="1"/>
          <p:nvPr/>
        </p:nvSpPr>
        <p:spPr>
          <a:xfrm>
            <a:off x="7366941" y="2166278"/>
            <a:ext cx="3676125" cy="1225657"/>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Omgangstips voor somber gedrag:</a:t>
            </a:r>
          </a:p>
          <a:p>
            <a:pPr>
              <a:lnSpc>
                <a:spcPts val="1800"/>
              </a:lnSpc>
            </a:pPr>
            <a:r>
              <a:rPr lang="nl-NL" sz="1200">
                <a:solidFill>
                  <a:srgbClr val="1A1A1A"/>
                </a:solidFill>
                <a:latin typeface="Inter" panose="02000503000000020004" pitchFamily="2" charset="0"/>
                <a:ea typeface="Inter" panose="02000503000000020004" pitchFamily="2" charset="0"/>
              </a:rPr>
              <a:t>Vraag wat je kan betekenen of wat je kan doen. Mocht je hier geen duidelijk antwoord op krijgen, beslis dan zelf wat er moet gebeuren, maar benoem dit.</a:t>
            </a:r>
          </a:p>
        </p:txBody>
      </p:sp>
      <p:pic>
        <p:nvPicPr>
          <p:cNvPr id="14" name="Picture 13">
            <a:extLst>
              <a:ext uri="{FF2B5EF4-FFF2-40B4-BE49-F238E27FC236}">
                <a16:creationId xmlns:a16="http://schemas.microsoft.com/office/drawing/2014/main" id="{C6B2AE54-9F87-308C-12E6-AE822F94C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2946515"/>
            <a:ext cx="304800" cy="304800"/>
          </a:xfrm>
          <a:prstGeom prst="rect">
            <a:avLst/>
          </a:prstGeom>
        </p:spPr>
      </p:pic>
      <p:pic>
        <p:nvPicPr>
          <p:cNvPr id="15" name="Picture 14">
            <a:extLst>
              <a:ext uri="{FF2B5EF4-FFF2-40B4-BE49-F238E27FC236}">
                <a16:creationId xmlns:a16="http://schemas.microsoft.com/office/drawing/2014/main" id="{F25E82E9-24E0-B970-664A-2085106EE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2946515"/>
            <a:ext cx="304800" cy="304800"/>
          </a:xfrm>
          <a:prstGeom prst="rect">
            <a:avLst/>
          </a:prstGeom>
        </p:spPr>
      </p:pic>
      <p:pic>
        <p:nvPicPr>
          <p:cNvPr id="16" name="Picture 15">
            <a:extLst>
              <a:ext uri="{FF2B5EF4-FFF2-40B4-BE49-F238E27FC236}">
                <a16:creationId xmlns:a16="http://schemas.microsoft.com/office/drawing/2014/main" id="{3B4D747B-5773-E06B-A201-E95174A421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70722" y="4303680"/>
            <a:ext cx="72000" cy="72000"/>
          </a:xfrm>
          <a:prstGeom prst="rect">
            <a:avLst/>
          </a:prstGeom>
        </p:spPr>
      </p:pic>
      <p:pic>
        <p:nvPicPr>
          <p:cNvPr id="17" name="Picture 16">
            <a:extLst>
              <a:ext uri="{FF2B5EF4-FFF2-40B4-BE49-F238E27FC236}">
                <a16:creationId xmlns:a16="http://schemas.microsoft.com/office/drawing/2014/main" id="{BD3DB5C1-E988-AFED-CEA7-93D372CF2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6799" y="4303680"/>
            <a:ext cx="72000" cy="72000"/>
          </a:xfrm>
          <a:prstGeom prst="rect">
            <a:avLst/>
          </a:prstGeom>
        </p:spPr>
      </p:pic>
      <p:pic>
        <p:nvPicPr>
          <p:cNvPr id="18" name="Picture 17">
            <a:extLst>
              <a:ext uri="{FF2B5EF4-FFF2-40B4-BE49-F238E27FC236}">
                <a16:creationId xmlns:a16="http://schemas.microsoft.com/office/drawing/2014/main" id="{00BFDF50-A982-0CC9-BD49-4D8BF13F00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876" y="4303680"/>
            <a:ext cx="72000" cy="72000"/>
          </a:xfrm>
          <a:prstGeom prst="rect">
            <a:avLst/>
          </a:prstGeom>
        </p:spPr>
      </p:pic>
      <p:pic>
        <p:nvPicPr>
          <p:cNvPr id="19" name="Picture 18">
            <a:extLst>
              <a:ext uri="{FF2B5EF4-FFF2-40B4-BE49-F238E27FC236}">
                <a16:creationId xmlns:a16="http://schemas.microsoft.com/office/drawing/2014/main" id="{4A6D5342-A476-9734-1127-619BDB214D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85253" y="4303680"/>
            <a:ext cx="72000" cy="72000"/>
          </a:xfrm>
          <a:prstGeom prst="rect">
            <a:avLst/>
          </a:prstGeom>
        </p:spPr>
      </p:pic>
      <p:pic>
        <p:nvPicPr>
          <p:cNvPr id="20" name="Picture 19">
            <a:extLst>
              <a:ext uri="{FF2B5EF4-FFF2-40B4-BE49-F238E27FC236}">
                <a16:creationId xmlns:a16="http://schemas.microsoft.com/office/drawing/2014/main" id="{CCAD3184-E8B1-72E0-1F55-9126EA3AAF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8883" y="4303680"/>
            <a:ext cx="72000" cy="72000"/>
          </a:xfrm>
          <a:prstGeom prst="rect">
            <a:avLst/>
          </a:prstGeom>
        </p:spPr>
      </p:pic>
      <p:pic>
        <p:nvPicPr>
          <p:cNvPr id="4" name="Picture 3">
            <a:extLst>
              <a:ext uri="{FF2B5EF4-FFF2-40B4-BE49-F238E27FC236}">
                <a16:creationId xmlns:a16="http://schemas.microsoft.com/office/drawing/2014/main" id="{ECEDD6F8-66DD-86FF-5E7B-542B46B728B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1741240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ilhouette of a city&#10;&#10;Description automatically generated">
            <a:extLst>
              <a:ext uri="{FF2B5EF4-FFF2-40B4-BE49-F238E27FC236}">
                <a16:creationId xmlns:a16="http://schemas.microsoft.com/office/drawing/2014/main" id="{3B4D2111-4384-1E71-6216-E266D3B7D702}"/>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D2A757FB-5C4B-4077-CDBE-D3072A012208}"/>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AC48852E-F937-DC53-D94C-BEB66F63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BC167DD2-5223-11F0-C344-B93747A37E47}"/>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D5AA2D15-A013-D113-7C9B-65C0C57ABD1C}"/>
              </a:ext>
            </a:extLst>
          </p:cNvPr>
          <p:cNvSpPr/>
          <p:nvPr/>
        </p:nvSpPr>
        <p:spPr>
          <a:xfrm>
            <a:off x="7170722" y="1968192"/>
            <a:ext cx="4177145" cy="2261447"/>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06204ECB-3F2B-351A-5854-1631CF1FF669}"/>
              </a:ext>
            </a:extLst>
          </p:cNvPr>
          <p:cNvSpPr txBox="1"/>
          <p:nvPr/>
        </p:nvSpPr>
        <p:spPr>
          <a:xfrm>
            <a:off x="7366941" y="2166278"/>
            <a:ext cx="3676125" cy="1225657"/>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Omgangstips voor somber gedrag:</a:t>
            </a:r>
          </a:p>
          <a:p>
            <a:pPr>
              <a:lnSpc>
                <a:spcPts val="1800"/>
              </a:lnSpc>
            </a:pPr>
            <a:r>
              <a:rPr lang="nl-NL" sz="1200">
                <a:solidFill>
                  <a:srgbClr val="1A1A1A"/>
                </a:solidFill>
                <a:latin typeface="Inter" panose="02000503000000020004" pitchFamily="2" charset="0"/>
                <a:ea typeface="Inter" panose="02000503000000020004" pitchFamily="2" charset="0"/>
              </a:rPr>
              <a:t>Blijf de cliënt betrekken, ook al krijg je geen of onvoldoende reactie. Stel bijvoorbeeld voor om samen een klein en overzichtelijk taakje uit te voeren.</a:t>
            </a:r>
          </a:p>
        </p:txBody>
      </p:sp>
      <p:pic>
        <p:nvPicPr>
          <p:cNvPr id="14" name="Picture 13">
            <a:extLst>
              <a:ext uri="{FF2B5EF4-FFF2-40B4-BE49-F238E27FC236}">
                <a16:creationId xmlns:a16="http://schemas.microsoft.com/office/drawing/2014/main" id="{C6B2AE54-9F87-308C-12E6-AE822F94C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2946515"/>
            <a:ext cx="304800" cy="304800"/>
          </a:xfrm>
          <a:prstGeom prst="rect">
            <a:avLst/>
          </a:prstGeom>
        </p:spPr>
      </p:pic>
      <p:pic>
        <p:nvPicPr>
          <p:cNvPr id="15" name="Picture 14">
            <a:extLst>
              <a:ext uri="{FF2B5EF4-FFF2-40B4-BE49-F238E27FC236}">
                <a16:creationId xmlns:a16="http://schemas.microsoft.com/office/drawing/2014/main" id="{F25E82E9-24E0-B970-664A-2085106EE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2946515"/>
            <a:ext cx="304800" cy="304800"/>
          </a:xfrm>
          <a:prstGeom prst="rect">
            <a:avLst/>
          </a:prstGeom>
        </p:spPr>
      </p:pic>
      <p:pic>
        <p:nvPicPr>
          <p:cNvPr id="16" name="Picture 15">
            <a:extLst>
              <a:ext uri="{FF2B5EF4-FFF2-40B4-BE49-F238E27FC236}">
                <a16:creationId xmlns:a16="http://schemas.microsoft.com/office/drawing/2014/main" id="{3B4D747B-5773-E06B-A201-E95174A421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70722" y="4303680"/>
            <a:ext cx="72000" cy="72000"/>
          </a:xfrm>
          <a:prstGeom prst="rect">
            <a:avLst/>
          </a:prstGeom>
        </p:spPr>
      </p:pic>
      <p:pic>
        <p:nvPicPr>
          <p:cNvPr id="17" name="Picture 16">
            <a:extLst>
              <a:ext uri="{FF2B5EF4-FFF2-40B4-BE49-F238E27FC236}">
                <a16:creationId xmlns:a16="http://schemas.microsoft.com/office/drawing/2014/main" id="{BD3DB5C1-E988-AFED-CEA7-93D372CF2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6799" y="4303680"/>
            <a:ext cx="72000" cy="72000"/>
          </a:xfrm>
          <a:prstGeom prst="rect">
            <a:avLst/>
          </a:prstGeom>
        </p:spPr>
      </p:pic>
      <p:pic>
        <p:nvPicPr>
          <p:cNvPr id="18" name="Picture 17">
            <a:extLst>
              <a:ext uri="{FF2B5EF4-FFF2-40B4-BE49-F238E27FC236}">
                <a16:creationId xmlns:a16="http://schemas.microsoft.com/office/drawing/2014/main" id="{00BFDF50-A982-0CC9-BD49-4D8BF13F00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876" y="4303680"/>
            <a:ext cx="72000" cy="72000"/>
          </a:xfrm>
          <a:prstGeom prst="rect">
            <a:avLst/>
          </a:prstGeom>
        </p:spPr>
      </p:pic>
      <p:pic>
        <p:nvPicPr>
          <p:cNvPr id="19" name="Picture 18">
            <a:extLst>
              <a:ext uri="{FF2B5EF4-FFF2-40B4-BE49-F238E27FC236}">
                <a16:creationId xmlns:a16="http://schemas.microsoft.com/office/drawing/2014/main" id="{4A6D5342-A476-9734-1127-619BDB214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253" y="4303680"/>
            <a:ext cx="72000" cy="72000"/>
          </a:xfrm>
          <a:prstGeom prst="rect">
            <a:avLst/>
          </a:prstGeom>
        </p:spPr>
      </p:pic>
      <p:pic>
        <p:nvPicPr>
          <p:cNvPr id="20" name="Picture 19">
            <a:extLst>
              <a:ext uri="{FF2B5EF4-FFF2-40B4-BE49-F238E27FC236}">
                <a16:creationId xmlns:a16="http://schemas.microsoft.com/office/drawing/2014/main" id="{CCAD3184-E8B1-72E0-1F55-9126EA3AAF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28883" y="4303680"/>
            <a:ext cx="72000" cy="72000"/>
          </a:xfrm>
          <a:prstGeom prst="rect">
            <a:avLst/>
          </a:prstGeom>
        </p:spPr>
      </p:pic>
      <p:pic>
        <p:nvPicPr>
          <p:cNvPr id="4" name="Picture 3">
            <a:extLst>
              <a:ext uri="{FF2B5EF4-FFF2-40B4-BE49-F238E27FC236}">
                <a16:creationId xmlns:a16="http://schemas.microsoft.com/office/drawing/2014/main" id="{EAD4B240-698D-8ECF-7903-58DBB1F8D8C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87901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73602-5DE6-4770-DD6E-9DAFCDD03A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pic>
        <p:nvPicPr>
          <p:cNvPr id="7" name="Picture 6" descr="A bicycle leaning against a tree&#10;&#10;Description automatically generated" hidden="1">
            <a:extLst>
              <a:ext uri="{FF2B5EF4-FFF2-40B4-BE49-F238E27FC236}">
                <a16:creationId xmlns:a16="http://schemas.microsoft.com/office/drawing/2014/main" id="{4FBCBF62-574D-5874-A9AC-F449E0EAA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5" name="Picture 4" descr="A silhouette of a city&#10;&#10;Description automatically generated">
            <a:extLst>
              <a:ext uri="{FF2B5EF4-FFF2-40B4-BE49-F238E27FC236}">
                <a16:creationId xmlns:a16="http://schemas.microsoft.com/office/drawing/2014/main" id="{41CA437C-97C7-B00D-8499-ED0F6A8AD64A}"/>
              </a:ext>
            </a:extLst>
          </p:cNvPr>
          <p:cNvPicPr>
            <a:picLocks noChangeAspect="1"/>
          </p:cNvPicPr>
          <p:nvPr/>
        </p:nvPicPr>
        <p:blipFill rotWithShape="1">
          <a:blip r:embed="rId5">
            <a:extLst>
              <a:ext uri="{28A0092B-C50C-407E-A947-70E740481C1C}">
                <a14:useLocalDpi xmlns:a14="http://schemas.microsoft.com/office/drawing/2010/main" val="0"/>
              </a:ext>
            </a:extLst>
          </a:blip>
          <a:srcRect b="12404"/>
          <a:stretch/>
        </p:blipFill>
        <p:spPr>
          <a:xfrm>
            <a:off x="3130822" y="757783"/>
            <a:ext cx="5930357" cy="4679765"/>
          </a:xfrm>
          <a:prstGeom prst="rect">
            <a:avLst/>
          </a:prstGeom>
        </p:spPr>
      </p:pic>
      <p:sp>
        <p:nvSpPr>
          <p:cNvPr id="8" name="TextBox 7">
            <a:extLst>
              <a:ext uri="{FF2B5EF4-FFF2-40B4-BE49-F238E27FC236}">
                <a16:creationId xmlns:a16="http://schemas.microsoft.com/office/drawing/2014/main" id="{CB9B1200-B84D-8F7B-CA06-23B3D138EAAD}"/>
              </a:ext>
            </a:extLst>
          </p:cNvPr>
          <p:cNvSpPr txBox="1"/>
          <p:nvPr/>
        </p:nvSpPr>
        <p:spPr>
          <a:xfrm>
            <a:off x="3483836" y="1514878"/>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D3386F96-0751-CDD7-FF7E-41EAB87850CC}"/>
              </a:ext>
            </a:extLst>
          </p:cNvPr>
          <p:cNvSpPr txBox="1"/>
          <p:nvPr/>
        </p:nvSpPr>
        <p:spPr>
          <a:xfrm>
            <a:off x="3655286" y="1700016"/>
            <a:ext cx="2682240"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De middengroep</a:t>
            </a:r>
          </a:p>
        </p:txBody>
      </p:sp>
      <p:sp>
        <p:nvSpPr>
          <p:cNvPr id="10" name="TextBox 9">
            <a:extLst>
              <a:ext uri="{FF2B5EF4-FFF2-40B4-BE49-F238E27FC236}">
                <a16:creationId xmlns:a16="http://schemas.microsoft.com/office/drawing/2014/main" id="{425E8147-0131-D108-AD0E-BB5E68042686}"/>
              </a:ext>
            </a:extLst>
          </p:cNvPr>
          <p:cNvSpPr txBox="1"/>
          <p:nvPr/>
        </p:nvSpPr>
        <p:spPr>
          <a:xfrm>
            <a:off x="3655286" y="2218518"/>
            <a:ext cx="5150784" cy="3072316"/>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Waar reguliere Hulp Bij Huishouding (HBH) in het verleden gericht was op ouderen die door fysieke problemen ondersteuning nodig hadden, zien we de laatste jaren een ontwikkeling naar een zogenaamde ‘</a:t>
            </a:r>
            <a:r>
              <a:rPr lang="nl-NL" sz="1200" b="1" dirty="0">
                <a:solidFill>
                  <a:schemeClr val="bg1"/>
                </a:solidFill>
                <a:latin typeface="Inter" panose="02000503000000020004" pitchFamily="2" charset="0"/>
                <a:ea typeface="Inter" panose="02000503000000020004" pitchFamily="2" charset="0"/>
              </a:rPr>
              <a:t>middengroep</a:t>
            </a:r>
            <a:r>
              <a:rPr lang="nl-NL" sz="1200" dirty="0">
                <a:solidFill>
                  <a:schemeClr val="bg1"/>
                </a:solidFill>
                <a:latin typeface="Inter" panose="02000503000000020004" pitchFamily="2" charset="0"/>
                <a:ea typeface="Inter" panose="02000503000000020004" pitchFamily="2" charset="0"/>
              </a:rPr>
              <a:t>’. Deze steeds groter wordende groep komt niet in aanmerking voor de HBH-OGGZ, maar is wel een groep waarbij je ziet dat er </a:t>
            </a:r>
            <a:r>
              <a:rPr lang="nl-NL" sz="1200" b="1" dirty="0">
                <a:solidFill>
                  <a:schemeClr val="bg1"/>
                </a:solidFill>
                <a:latin typeface="Inter" panose="02000503000000020004" pitchFamily="2" charset="0"/>
                <a:ea typeface="Inter" panose="02000503000000020004" pitchFamily="2" charset="0"/>
              </a:rPr>
              <a:t>complexere problematiek </a:t>
            </a:r>
            <a:r>
              <a:rPr lang="nl-NL" sz="1200" dirty="0">
                <a:solidFill>
                  <a:schemeClr val="bg1"/>
                </a:solidFill>
                <a:latin typeface="Inter" panose="02000503000000020004" pitchFamily="2" charset="0"/>
                <a:ea typeface="Inter" panose="02000503000000020004" pitchFamily="2" charset="0"/>
              </a:rPr>
              <a:t>speelt. </a:t>
            </a:r>
          </a:p>
          <a:p>
            <a:pPr>
              <a:lnSpc>
                <a:spcPts val="1800"/>
              </a:lnSpc>
            </a:pPr>
            <a:r>
              <a:rPr lang="nl-NL" sz="1200" dirty="0">
                <a:solidFill>
                  <a:schemeClr val="bg1"/>
                </a:solidFill>
                <a:latin typeface="Inter" panose="02000503000000020004" pitchFamily="2" charset="0"/>
                <a:ea typeface="Inter" panose="02000503000000020004" pitchFamily="2" charset="0"/>
              </a:rPr>
              <a:t>Voorbeelden hiervan zijn: vergrijzing waar cognitieve achteruitgang speelt zoals dementie. Het kan ook gaan om mensen die te maken hebben met psychische-, verslavings-, (psycho)sociale- (bijv. eenzaamheid, isolatie, armoede of autonomieverlies) en/of medische problematiek. Daarnaast kunnen er verdere beperkingen in het dagelijks functioneren spelen. Dit kan ertoe leiden dat gedrag complexer wordt of als complex wordt ervaren.</a:t>
            </a:r>
          </a:p>
        </p:txBody>
      </p:sp>
      <p:pic>
        <p:nvPicPr>
          <p:cNvPr id="13" name="Picture 12" descr="A white text on an orange background&#10;&#10;Description automatically generated">
            <a:extLst>
              <a:ext uri="{FF2B5EF4-FFF2-40B4-BE49-F238E27FC236}">
                <a16:creationId xmlns:a16="http://schemas.microsoft.com/office/drawing/2014/main" id="{3C10352B-8F6A-9DEC-04CB-7E9C0A27E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4804" y="5437548"/>
            <a:ext cx="1476375" cy="476250"/>
          </a:xfrm>
          <a:prstGeom prst="rect">
            <a:avLst/>
          </a:prstGeom>
        </p:spPr>
      </p:pic>
      <p:sp>
        <p:nvSpPr>
          <p:cNvPr id="15" name="Rectangle 14">
            <a:extLst>
              <a:ext uri="{FF2B5EF4-FFF2-40B4-BE49-F238E27FC236}">
                <a16:creationId xmlns:a16="http://schemas.microsoft.com/office/drawing/2014/main" id="{20E980D0-7D25-02C9-C731-43E81F20453B}"/>
              </a:ext>
            </a:extLst>
          </p:cNvPr>
          <p:cNvSpPr/>
          <p:nvPr/>
        </p:nvSpPr>
        <p:spPr>
          <a:xfrm>
            <a:off x="3576038" y="1795483"/>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44B7D51E-7C1F-1A09-BFC2-3CDE01021B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51010" y="6013368"/>
            <a:ext cx="2520000" cy="842957"/>
          </a:xfrm>
          <a:prstGeom prst="rect">
            <a:avLst/>
          </a:prstGeom>
        </p:spPr>
      </p:pic>
      <p:pic>
        <p:nvPicPr>
          <p:cNvPr id="4" name="Picture 3" descr="A black and orange sign with white text&#10;&#10;Description automatically generated">
            <a:extLst>
              <a:ext uri="{FF2B5EF4-FFF2-40B4-BE49-F238E27FC236}">
                <a16:creationId xmlns:a16="http://schemas.microsoft.com/office/drawing/2014/main" id="{1807DD7B-A5B4-7840-2814-651753060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628" y="497"/>
            <a:ext cx="2145678" cy="828000"/>
          </a:xfrm>
          <a:prstGeom prst="rect">
            <a:avLst/>
          </a:prstGeom>
        </p:spPr>
      </p:pic>
    </p:spTree>
    <p:extLst>
      <p:ext uri="{BB962C8B-B14F-4D97-AF65-F5344CB8AC3E}">
        <p14:creationId xmlns:p14="http://schemas.microsoft.com/office/powerpoint/2010/main" val="3224195960"/>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a bathroom&#10;&#10;Description automatically generated">
            <a:extLst>
              <a:ext uri="{FF2B5EF4-FFF2-40B4-BE49-F238E27FC236}">
                <a16:creationId xmlns:a16="http://schemas.microsoft.com/office/drawing/2014/main" id="{5C709244-6725-2A94-2F55-67BED524F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4" name="Picture 3" descr="A silhouette of a city&#10;&#10;Description automatically generated">
            <a:extLst>
              <a:ext uri="{FF2B5EF4-FFF2-40B4-BE49-F238E27FC236}">
                <a16:creationId xmlns:a16="http://schemas.microsoft.com/office/drawing/2014/main" id="{E984E042-6AD8-581B-C51E-01E28B26C776}"/>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7046086" y="627625"/>
            <a:ext cx="4775521" cy="4671554"/>
          </a:xfrm>
          <a:prstGeom prst="rect">
            <a:avLst/>
          </a:prstGeom>
        </p:spPr>
      </p:pic>
      <p:sp>
        <p:nvSpPr>
          <p:cNvPr id="5" name="TextBox 4">
            <a:extLst>
              <a:ext uri="{FF2B5EF4-FFF2-40B4-BE49-F238E27FC236}">
                <a16:creationId xmlns:a16="http://schemas.microsoft.com/office/drawing/2014/main" id="{2A5A517F-BEF8-81E2-4B88-74AD29B8517F}"/>
              </a:ext>
            </a:extLst>
          </p:cNvPr>
          <p:cNvSpPr txBox="1"/>
          <p:nvPr/>
        </p:nvSpPr>
        <p:spPr>
          <a:xfrm>
            <a:off x="7480427" y="1404905"/>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 van een ervaren collega</a:t>
            </a:r>
          </a:p>
        </p:txBody>
      </p:sp>
      <p:sp>
        <p:nvSpPr>
          <p:cNvPr id="6" name="TextBox 5">
            <a:extLst>
              <a:ext uri="{FF2B5EF4-FFF2-40B4-BE49-F238E27FC236}">
                <a16:creationId xmlns:a16="http://schemas.microsoft.com/office/drawing/2014/main" id="{09FC8F84-9A10-2E98-698F-4C060A2E11BF}"/>
              </a:ext>
            </a:extLst>
          </p:cNvPr>
          <p:cNvSpPr txBox="1"/>
          <p:nvPr/>
        </p:nvSpPr>
        <p:spPr>
          <a:xfrm>
            <a:off x="7480426" y="2169967"/>
            <a:ext cx="3853501" cy="3072316"/>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Sta stil bij je eigen gevoel. Hoe voel ik mij bij deze situatie? Wat doet iemands stemming/somberheid met jou? Zodra je merkt dat je het moeilijk vindt om hiermee om te gaan of dat je je zorgen maakt, neem je contact op met je organisatie. </a:t>
            </a:r>
          </a:p>
          <a:p>
            <a:pPr>
              <a:lnSpc>
                <a:spcPts val="1800"/>
              </a:lnSpc>
            </a:pPr>
            <a:endParaRPr lang="nl-NL" sz="1200">
              <a:solidFill>
                <a:schemeClr val="bg1"/>
              </a:solidFill>
              <a:latin typeface="Inter" panose="02000503000000020004" pitchFamily="2" charset="0"/>
              <a:ea typeface="Inter" panose="02000503000000020004" pitchFamily="2" charset="0"/>
            </a:endParaRPr>
          </a:p>
          <a:p>
            <a:pPr>
              <a:lnSpc>
                <a:spcPts val="1800"/>
              </a:lnSpc>
            </a:pPr>
            <a:r>
              <a:rPr lang="nl-NL" sz="1200">
                <a:solidFill>
                  <a:schemeClr val="bg1"/>
                </a:solidFill>
                <a:latin typeface="Inter" panose="02000503000000020004" pitchFamily="2" charset="0"/>
                <a:ea typeface="Inter" panose="02000503000000020004" pitchFamily="2" charset="0"/>
              </a:rPr>
              <a:t>Het kan ook voorkomen dat jij je wel comfortabel of zeker genoeg voelt bij een situatie, maar waarbij er toch sprake is van signalen die gemeld moeten worden bij je organisatie. Bijvoorbeeld wanneer je merkt dat een cliënt zich terugtrekt, achteruitgaat of weigert de deur open te doen. </a:t>
            </a:r>
          </a:p>
          <a:p>
            <a:pPr>
              <a:lnSpc>
                <a:spcPts val="1800"/>
              </a:lnSpc>
            </a:pPr>
            <a:endParaRPr lang="nl-NL" sz="1200">
              <a:solidFill>
                <a:schemeClr val="bg1"/>
              </a:solidFill>
              <a:latin typeface="Inter" panose="02000503000000020004" pitchFamily="2" charset="0"/>
              <a:ea typeface="Inter" panose="02000503000000020004" pitchFamily="2" charset="0"/>
            </a:endParaRPr>
          </a:p>
        </p:txBody>
      </p:sp>
      <p:pic>
        <p:nvPicPr>
          <p:cNvPr id="7" name="Picture 6" descr="A white text on an orange background&#10;&#10;Description automatically generated">
            <a:extLst>
              <a:ext uri="{FF2B5EF4-FFF2-40B4-BE49-F238E27FC236}">
                <a16:creationId xmlns:a16="http://schemas.microsoft.com/office/drawing/2014/main" id="{2E95E760-EF84-5CAD-E422-F5DABA805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233" y="5278859"/>
            <a:ext cx="1476375" cy="476250"/>
          </a:xfrm>
          <a:prstGeom prst="rect">
            <a:avLst/>
          </a:prstGeom>
        </p:spPr>
      </p:pic>
      <p:sp>
        <p:nvSpPr>
          <p:cNvPr id="8" name="Oval 7">
            <a:extLst>
              <a:ext uri="{FF2B5EF4-FFF2-40B4-BE49-F238E27FC236}">
                <a16:creationId xmlns:a16="http://schemas.microsoft.com/office/drawing/2014/main" id="{597728FE-63F8-6FAF-E24B-7BD523A9BC8A}"/>
              </a:ext>
            </a:extLst>
          </p:cNvPr>
          <p:cNvSpPr/>
          <p:nvPr/>
        </p:nvSpPr>
        <p:spPr>
          <a:xfrm>
            <a:off x="6686087" y="1331236"/>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a:extLst>
              <a:ext uri="{FF2B5EF4-FFF2-40B4-BE49-F238E27FC236}">
                <a16:creationId xmlns:a16="http://schemas.microsoft.com/office/drawing/2014/main" id="{B27F91DF-2407-B293-D47B-3C28D15DBF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75693" y="1327336"/>
            <a:ext cx="723900" cy="723900"/>
          </a:xfrm>
          <a:prstGeom prst="rect">
            <a:avLst/>
          </a:prstGeom>
        </p:spPr>
      </p:pic>
    </p:spTree>
    <p:extLst>
      <p:ext uri="{BB962C8B-B14F-4D97-AF65-F5344CB8AC3E}">
        <p14:creationId xmlns:p14="http://schemas.microsoft.com/office/powerpoint/2010/main" val="4276843292"/>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7EA57-BD44-E618-556B-68714F6026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pic>
        <p:nvPicPr>
          <p:cNvPr id="5" name="Picture 4" descr="A silhouette of a mountain&#10;&#10;Description automatically generated">
            <a:extLst>
              <a:ext uri="{FF2B5EF4-FFF2-40B4-BE49-F238E27FC236}">
                <a16:creationId xmlns:a16="http://schemas.microsoft.com/office/drawing/2014/main" id="{52833DA6-49DD-B803-B643-19C78A3A2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293" y="538104"/>
            <a:ext cx="5005102" cy="4403303"/>
          </a:xfrm>
          <a:prstGeom prst="rect">
            <a:avLst/>
          </a:prstGeom>
        </p:spPr>
      </p:pic>
      <p:sp>
        <p:nvSpPr>
          <p:cNvPr id="6" name="TextBox 5">
            <a:extLst>
              <a:ext uri="{FF2B5EF4-FFF2-40B4-BE49-F238E27FC236}">
                <a16:creationId xmlns:a16="http://schemas.microsoft.com/office/drawing/2014/main" id="{E8ACF8BA-9840-E18B-1906-52005F09A625}"/>
              </a:ext>
            </a:extLst>
          </p:cNvPr>
          <p:cNvSpPr txBox="1"/>
          <p:nvPr/>
        </p:nvSpPr>
        <p:spPr>
          <a:xfrm>
            <a:off x="7569419" y="1398452"/>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Afsluiting</a:t>
            </a:r>
          </a:p>
        </p:txBody>
      </p:sp>
      <p:sp>
        <p:nvSpPr>
          <p:cNvPr id="7" name="TextBox 6">
            <a:extLst>
              <a:ext uri="{FF2B5EF4-FFF2-40B4-BE49-F238E27FC236}">
                <a16:creationId xmlns:a16="http://schemas.microsoft.com/office/drawing/2014/main" id="{93220458-C1FE-81DA-6469-5E61AF2E4BF7}"/>
              </a:ext>
            </a:extLst>
          </p:cNvPr>
          <p:cNvSpPr txBox="1"/>
          <p:nvPr/>
        </p:nvSpPr>
        <p:spPr>
          <a:xfrm>
            <a:off x="7569421" y="1916954"/>
            <a:ext cx="4086285" cy="2610651"/>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Je maakt je steeds meer zorgen over Ronald zijn financiële en gezondheidsproblemen. Je weet dat er andere hulpverlening betrokken is, maar Ronald heeft eerder aangegeven dat zij eigenlijk nooit langskomen en dat als ze langskomen zij niets doen. </a:t>
            </a:r>
          </a:p>
          <a:p>
            <a:pPr>
              <a:lnSpc>
                <a:spcPts val="1800"/>
              </a:lnSpc>
            </a:pPr>
            <a:endParaRPr lang="nl-NL" sz="1200">
              <a:solidFill>
                <a:schemeClr val="bg1"/>
              </a:solidFill>
              <a:latin typeface="Inter" panose="02000503000000020004" pitchFamily="2" charset="0"/>
              <a:ea typeface="Inter" panose="02000503000000020004" pitchFamily="2" charset="0"/>
            </a:endParaRPr>
          </a:p>
          <a:p>
            <a:pPr>
              <a:lnSpc>
                <a:spcPts val="1800"/>
              </a:lnSpc>
            </a:pPr>
            <a:r>
              <a:rPr lang="nl-NL" sz="1200">
                <a:solidFill>
                  <a:schemeClr val="bg1"/>
                </a:solidFill>
                <a:latin typeface="Inter" panose="02000503000000020004" pitchFamily="2" charset="0"/>
                <a:ea typeface="Inter" panose="02000503000000020004" pitchFamily="2" charset="0"/>
              </a:rPr>
              <a:t>Een aantal weken geleden heb je bij je organisatie aangegeven dat je graag contact wil met de andere hulperleners. Je hebt hier nog geen terugkoppeling op gekregen. Je besluit nogmaals bij je organisatie te informeren wat de status is van jouw melding. </a:t>
            </a:r>
          </a:p>
        </p:txBody>
      </p:sp>
      <p:sp>
        <p:nvSpPr>
          <p:cNvPr id="8" name="Rectangle 7">
            <a:extLst>
              <a:ext uri="{FF2B5EF4-FFF2-40B4-BE49-F238E27FC236}">
                <a16:creationId xmlns:a16="http://schemas.microsoft.com/office/drawing/2014/main" id="{A88744F1-0347-E4C0-D6A5-ABF2C1C85E40}"/>
              </a:ext>
            </a:extLst>
          </p:cNvPr>
          <p:cNvSpPr/>
          <p:nvPr/>
        </p:nvSpPr>
        <p:spPr>
          <a:xfrm>
            <a:off x="7490172" y="149391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AF83A089-FABA-7CA4-43CE-D11F043CDD4A}"/>
              </a:ext>
            </a:extLst>
          </p:cNvPr>
          <p:cNvSpPr/>
          <p:nvPr/>
        </p:nvSpPr>
        <p:spPr>
          <a:xfrm>
            <a:off x="8034938" y="4941407"/>
            <a:ext cx="4037457"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E4CE8F45-B66C-4D23-7B6D-B73F47DD62E1}"/>
              </a:ext>
            </a:extLst>
          </p:cNvPr>
          <p:cNvSpPr txBox="1"/>
          <p:nvPr/>
        </p:nvSpPr>
        <p:spPr>
          <a:xfrm>
            <a:off x="8164449" y="5036908"/>
            <a:ext cx="3743494"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deur om Ronalds huis te verlaten.</a:t>
            </a:r>
          </a:p>
        </p:txBody>
      </p:sp>
      <p:pic>
        <p:nvPicPr>
          <p:cNvPr id="11" name="Picture 10">
            <a:extLst>
              <a:ext uri="{FF2B5EF4-FFF2-40B4-BE49-F238E27FC236}">
                <a16:creationId xmlns:a16="http://schemas.microsoft.com/office/drawing/2014/main" id="{E8C345F8-337C-5A21-C88A-F58F72ADC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3" y="4941407"/>
            <a:ext cx="324000" cy="432000"/>
          </a:xfrm>
          <a:prstGeom prst="rect">
            <a:avLst/>
          </a:prstGeom>
        </p:spPr>
      </p:pic>
    </p:spTree>
    <p:extLst>
      <p:ext uri="{BB962C8B-B14F-4D97-AF65-F5344CB8AC3E}">
        <p14:creationId xmlns:p14="http://schemas.microsoft.com/office/powerpoint/2010/main" val="3293269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673"/>
            <a:ext cx="12191996" cy="6854651"/>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2 / 3 cliënten bezocht</a:t>
            </a:r>
          </a:p>
        </p:txBody>
      </p:sp>
      <p:sp>
        <p:nvSpPr>
          <p:cNvPr id="4" name="TextBox 3">
            <a:extLst>
              <a:ext uri="{FF2B5EF4-FFF2-40B4-BE49-F238E27FC236}">
                <a16:creationId xmlns:a16="http://schemas.microsoft.com/office/drawing/2014/main" id="{1EE70B22-1DAB-8B5F-53B8-22BBCD8FC198}"/>
              </a:ext>
            </a:extLst>
          </p:cNvPr>
          <p:cNvSpPr txBox="1"/>
          <p:nvPr/>
        </p:nvSpPr>
        <p:spPr>
          <a:xfrm>
            <a:off x="7435088" y="2699868"/>
            <a:ext cx="932688" cy="261610"/>
          </a:xfrm>
          <a:prstGeom prst="rect">
            <a:avLst/>
          </a:prstGeom>
          <a:noFill/>
        </p:spPr>
        <p:txBody>
          <a:bodyPr wrap="square" rtlCol="0">
            <a:spAutoFit/>
          </a:bodyPr>
          <a:lstStyle/>
          <a:p>
            <a:r>
              <a:rPr lang="en-GB" sz="1050" err="1">
                <a:solidFill>
                  <a:srgbClr val="F2802D"/>
                </a:solidFill>
                <a:latin typeface="Douglas-Calgury Block" panose="00000500000000000000" pitchFamily="50" charset="0"/>
                <a:ea typeface="Inter" panose="02000503000000020004" pitchFamily="2" charset="0"/>
              </a:rPr>
              <a:t>Greetje</a:t>
            </a:r>
            <a:r>
              <a:rPr lang="en-GB" sz="1100">
                <a:solidFill>
                  <a:srgbClr val="F2802D"/>
                </a:solidFill>
                <a:latin typeface="Douglas-Calgury Block" panose="00000500000000000000" pitchFamily="50" charset="0"/>
                <a:ea typeface="Inter" panose="02000503000000020004" pitchFamily="2" charset="0"/>
              </a:rPr>
              <a:t> &gt;</a:t>
            </a:r>
            <a:endParaRPr lang="en-NL" sz="1100">
              <a:solidFill>
                <a:srgbClr val="F2802D"/>
              </a:solidFill>
              <a:latin typeface="Douglas-Calgury Block" panose="00000500000000000000" pitchFamily="50" charset="0"/>
              <a:ea typeface="Inter" panose="02000503000000020004" pitchFamily="2" charset="0"/>
            </a:endParaRPr>
          </a:p>
        </p:txBody>
      </p:sp>
    </p:spTree>
    <p:extLst>
      <p:ext uri="{BB962C8B-B14F-4D97-AF65-F5344CB8AC3E}">
        <p14:creationId xmlns:p14="http://schemas.microsoft.com/office/powerpoint/2010/main" val="1229198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673"/>
            <a:ext cx="12191996" cy="6854650"/>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2 / 3 cliënten bezocht</a:t>
            </a:r>
          </a:p>
        </p:txBody>
      </p:sp>
      <p:pic>
        <p:nvPicPr>
          <p:cNvPr id="2" name="Picture 1">
            <a:extLst>
              <a:ext uri="{FF2B5EF4-FFF2-40B4-BE49-F238E27FC236}">
                <a16:creationId xmlns:a16="http://schemas.microsoft.com/office/drawing/2014/main" id="{1D2F9D16-05C9-E9FE-408E-43D61AD3B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492" y="3405819"/>
            <a:ext cx="4191000" cy="314325"/>
          </a:xfrm>
          <a:prstGeom prst="rect">
            <a:avLst/>
          </a:prstGeom>
        </p:spPr>
      </p:pic>
      <p:sp>
        <p:nvSpPr>
          <p:cNvPr id="4" name="Rectangle 3">
            <a:extLst>
              <a:ext uri="{FF2B5EF4-FFF2-40B4-BE49-F238E27FC236}">
                <a16:creationId xmlns:a16="http://schemas.microsoft.com/office/drawing/2014/main" id="{133CD753-8084-FEB1-EA64-1E70C0B2CCED}"/>
              </a:ext>
            </a:extLst>
          </p:cNvPr>
          <p:cNvSpPr/>
          <p:nvPr/>
        </p:nvSpPr>
        <p:spPr>
          <a:xfrm>
            <a:off x="7331400" y="3536321"/>
            <a:ext cx="4191000" cy="24120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212CC42E-03C8-BFCB-950C-456AD2766F1B}"/>
              </a:ext>
            </a:extLst>
          </p:cNvPr>
          <p:cNvSpPr txBox="1"/>
          <p:nvPr/>
        </p:nvSpPr>
        <p:spPr>
          <a:xfrm>
            <a:off x="7454044" y="3668865"/>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6" name="TextBox 5">
            <a:extLst>
              <a:ext uri="{FF2B5EF4-FFF2-40B4-BE49-F238E27FC236}">
                <a16:creationId xmlns:a16="http://schemas.microsoft.com/office/drawing/2014/main" id="{12103EA4-E2A7-8602-9C75-8B94A641352D}"/>
              </a:ext>
            </a:extLst>
          </p:cNvPr>
          <p:cNvSpPr txBox="1"/>
          <p:nvPr/>
        </p:nvSpPr>
        <p:spPr>
          <a:xfrm>
            <a:off x="7625493" y="3854003"/>
            <a:ext cx="3129201" cy="646331"/>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Greetje</a:t>
            </a:r>
            <a:r>
              <a:rPr lang="en-GB" sz="2400">
                <a:solidFill>
                  <a:schemeClr val="bg1"/>
                </a:solidFill>
                <a:latin typeface="Douglas-Calgury Block" panose="00000500000000000000" pitchFamily="50" charset="0"/>
              </a:rPr>
              <a:t> Visser</a:t>
            </a:r>
          </a:p>
          <a:p>
            <a:r>
              <a:rPr lang="en-GB" sz="1200" err="1">
                <a:solidFill>
                  <a:srgbClr val="C5D4D7"/>
                </a:solidFill>
                <a:latin typeface="Douglas-Calgury Block" panose="00000500000000000000" pitchFamily="50" charset="0"/>
              </a:rPr>
              <a:t>Palestinastraat</a:t>
            </a:r>
            <a:r>
              <a:rPr lang="en-GB" sz="1200">
                <a:solidFill>
                  <a:srgbClr val="C5D4D7"/>
                </a:solidFill>
                <a:latin typeface="Douglas-Calgury Block" panose="00000500000000000000" pitchFamily="50" charset="0"/>
              </a:rPr>
              <a:t> 13h</a:t>
            </a:r>
            <a:endParaRPr lang="en-NL" sz="1200">
              <a:solidFill>
                <a:srgbClr val="C5D4D7"/>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F6811CAB-1B1B-4BD8-6B77-52E8D9194573}"/>
              </a:ext>
            </a:extLst>
          </p:cNvPr>
          <p:cNvSpPr txBox="1"/>
          <p:nvPr/>
        </p:nvSpPr>
        <p:spPr>
          <a:xfrm>
            <a:off x="7623613" y="4574578"/>
            <a:ext cx="3563561" cy="1225657"/>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Tijd voor je laatste cliënt van de dag, Greetje. Greetje krijgt al langere tijd hulp in het huishouden, maar niet van jou. Je neemt haar tijdelijk over van een collega die met vakantie is. Dit wordt je eerste bezoek aan haar. </a:t>
            </a:r>
          </a:p>
        </p:txBody>
      </p:sp>
      <p:sp>
        <p:nvSpPr>
          <p:cNvPr id="11" name="Rectangle 10">
            <a:extLst>
              <a:ext uri="{FF2B5EF4-FFF2-40B4-BE49-F238E27FC236}">
                <a16:creationId xmlns:a16="http://schemas.microsoft.com/office/drawing/2014/main" id="{1D1EA07E-ECAA-F76F-6356-FA91A16FA751}"/>
              </a:ext>
            </a:extLst>
          </p:cNvPr>
          <p:cNvSpPr/>
          <p:nvPr/>
        </p:nvSpPr>
        <p:spPr>
          <a:xfrm>
            <a:off x="7546246" y="3949470"/>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4" name="Straight Connector 13">
            <a:extLst>
              <a:ext uri="{FF2B5EF4-FFF2-40B4-BE49-F238E27FC236}">
                <a16:creationId xmlns:a16="http://schemas.microsoft.com/office/drawing/2014/main" id="{7E8E2145-6683-E217-3304-5E0F1235AFEF}"/>
              </a:ext>
            </a:extLst>
          </p:cNvPr>
          <p:cNvCxnSpPr/>
          <p:nvPr/>
        </p:nvCxnSpPr>
        <p:spPr>
          <a:xfrm>
            <a:off x="7719248" y="4466044"/>
            <a:ext cx="1404000" cy="0"/>
          </a:xfrm>
          <a:prstGeom prst="line">
            <a:avLst/>
          </a:prstGeom>
          <a:ln w="12700">
            <a:solidFill>
              <a:srgbClr val="C5D4D7"/>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E3EA95E-8B83-26B1-4158-34A5A623B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H="1">
            <a:off x="7585898" y="3118266"/>
            <a:ext cx="266700" cy="571500"/>
          </a:xfrm>
          <a:prstGeom prst="rect">
            <a:avLst/>
          </a:prstGeom>
        </p:spPr>
      </p:pic>
      <p:pic>
        <p:nvPicPr>
          <p:cNvPr id="16" name="Picture 15">
            <a:extLst>
              <a:ext uri="{FF2B5EF4-FFF2-40B4-BE49-F238E27FC236}">
                <a16:creationId xmlns:a16="http://schemas.microsoft.com/office/drawing/2014/main" id="{2304DD5F-BC84-D991-CC1E-0719AC23D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581" y="5956769"/>
            <a:ext cx="342900" cy="457200"/>
          </a:xfrm>
          <a:prstGeom prst="rect">
            <a:avLst/>
          </a:prstGeom>
        </p:spPr>
      </p:pic>
      <p:pic>
        <p:nvPicPr>
          <p:cNvPr id="17" name="Picture 16">
            <a:extLst>
              <a:ext uri="{FF2B5EF4-FFF2-40B4-BE49-F238E27FC236}">
                <a16:creationId xmlns:a16="http://schemas.microsoft.com/office/drawing/2014/main" id="{22075D5A-248A-4F10-5606-C2CC4DA85AD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66792" y="3668865"/>
            <a:ext cx="123825" cy="123825"/>
          </a:xfrm>
          <a:prstGeom prst="rect">
            <a:avLst/>
          </a:prstGeom>
        </p:spPr>
      </p:pic>
      <p:sp>
        <p:nvSpPr>
          <p:cNvPr id="18" name="Rectangle 17">
            <a:extLst>
              <a:ext uri="{FF2B5EF4-FFF2-40B4-BE49-F238E27FC236}">
                <a16:creationId xmlns:a16="http://schemas.microsoft.com/office/drawing/2014/main" id="{ADEECE9D-FE6A-DB8D-7A9B-67F396F36EE4}"/>
              </a:ext>
            </a:extLst>
          </p:cNvPr>
          <p:cNvSpPr/>
          <p:nvPr/>
        </p:nvSpPr>
        <p:spPr>
          <a:xfrm>
            <a:off x="8430376" y="5951369"/>
            <a:ext cx="3087755"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74D2D6B9-8498-DFDE-3891-8FFE4E969868}"/>
              </a:ext>
            </a:extLst>
          </p:cNvPr>
          <p:cNvSpPr txBox="1"/>
          <p:nvPr/>
        </p:nvSpPr>
        <p:spPr>
          <a:xfrm>
            <a:off x="8603722" y="6046870"/>
            <a:ext cx="2583452"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‘bezoeken’ om te starten.</a:t>
            </a:r>
          </a:p>
        </p:txBody>
      </p:sp>
    </p:spTree>
    <p:extLst>
      <p:ext uri="{BB962C8B-B14F-4D97-AF65-F5344CB8AC3E}">
        <p14:creationId xmlns:p14="http://schemas.microsoft.com/office/powerpoint/2010/main" val="585076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8EEB05-38B8-F202-3EF6-98D0821DCA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pic>
        <p:nvPicPr>
          <p:cNvPr id="13" name="Picture 12">
            <a:extLst>
              <a:ext uri="{FF2B5EF4-FFF2-40B4-BE49-F238E27FC236}">
                <a16:creationId xmlns:a16="http://schemas.microsoft.com/office/drawing/2014/main" id="{C34D301C-F5D8-9E74-47BF-9404A737DB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6737" y="1571298"/>
            <a:ext cx="314325" cy="419100"/>
          </a:xfrm>
          <a:prstGeom prst="rect">
            <a:avLst/>
          </a:prstGeom>
        </p:spPr>
      </p:pic>
      <p:sp>
        <p:nvSpPr>
          <p:cNvPr id="15" name="Rectangle 14">
            <a:extLst>
              <a:ext uri="{FF2B5EF4-FFF2-40B4-BE49-F238E27FC236}">
                <a16:creationId xmlns:a16="http://schemas.microsoft.com/office/drawing/2014/main" id="{BB99E9D0-32D4-5A33-7993-BE74373A2FC9}"/>
              </a:ext>
            </a:extLst>
          </p:cNvPr>
          <p:cNvSpPr/>
          <p:nvPr/>
        </p:nvSpPr>
        <p:spPr>
          <a:xfrm>
            <a:off x="610218" y="833103"/>
            <a:ext cx="3168494" cy="115119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3B9B4BCF-2959-7118-92D3-7A42BA42572D}"/>
              </a:ext>
            </a:extLst>
          </p:cNvPr>
          <p:cNvSpPr txBox="1"/>
          <p:nvPr/>
        </p:nvSpPr>
        <p:spPr>
          <a:xfrm>
            <a:off x="720514" y="906642"/>
            <a:ext cx="2947903" cy="1004121"/>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Van de zorgcoördinator ontvang je nog wat aanvullende informatie over Greetje.</a:t>
            </a:r>
          </a:p>
          <a:p>
            <a:pPr>
              <a:lnSpc>
                <a:spcPts val="1800"/>
              </a:lnSpc>
            </a:pPr>
            <a:r>
              <a:rPr lang="nl-NL" sz="1200">
                <a:solidFill>
                  <a:srgbClr val="17212D"/>
                </a:solidFill>
                <a:latin typeface="Douglas-Calgury Block" panose="00000500000000000000" pitchFamily="50" charset="0"/>
                <a:ea typeface="Inter" panose="02000503000000020004" pitchFamily="2" charset="0"/>
              </a:rPr>
              <a:t>Lees of LUISTER naar haar verhaal.</a:t>
            </a:r>
          </a:p>
        </p:txBody>
      </p:sp>
      <p:pic>
        <p:nvPicPr>
          <p:cNvPr id="17" name="Picture 16">
            <a:extLst>
              <a:ext uri="{FF2B5EF4-FFF2-40B4-BE49-F238E27FC236}">
                <a16:creationId xmlns:a16="http://schemas.microsoft.com/office/drawing/2014/main" id="{5F261D20-5252-E391-6459-5FD673572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18" name="Picture 17" descr="A white text on an orange background&#10;&#10;Description automatically generated">
            <a:extLst>
              <a:ext uri="{FF2B5EF4-FFF2-40B4-BE49-F238E27FC236}">
                <a16:creationId xmlns:a16="http://schemas.microsoft.com/office/drawing/2014/main" id="{48BF7D70-5F9C-62E8-18E8-8C99069E1C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4850" y="5423767"/>
            <a:ext cx="1476375" cy="47625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62EC1EA4-6A2B-AF85-4A46-CAF428242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855" y="1460763"/>
            <a:ext cx="675000" cy="900000"/>
          </a:xfrm>
          <a:prstGeom prst="rect">
            <a:avLst/>
          </a:prstGeom>
        </p:spPr>
      </p:pic>
      <p:sp>
        <p:nvSpPr>
          <p:cNvPr id="20" name="Rectangle 19">
            <a:extLst>
              <a:ext uri="{FF2B5EF4-FFF2-40B4-BE49-F238E27FC236}">
                <a16:creationId xmlns:a16="http://schemas.microsoft.com/office/drawing/2014/main" id="{2BA13946-7E6B-D683-B553-3CDA212204CB}"/>
              </a:ext>
            </a:extLst>
          </p:cNvPr>
          <p:cNvSpPr/>
          <p:nvPr/>
        </p:nvSpPr>
        <p:spPr>
          <a:xfrm>
            <a:off x="7455406" y="1524762"/>
            <a:ext cx="3386592" cy="9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200" b="1">
                <a:solidFill>
                  <a:srgbClr val="00365E"/>
                </a:solidFill>
                <a:latin typeface="Inter" panose="02000503000000020004" pitchFamily="2" charset="0"/>
                <a:ea typeface="Inter" panose="02000503000000020004" pitchFamily="2" charset="0"/>
              </a:rPr>
              <a:t>Lizzy	</a:t>
            </a:r>
            <a:r>
              <a:rPr lang="en-GB" sz="1200" b="1">
                <a:solidFill>
                  <a:srgbClr val="BFBFBF"/>
                </a:solidFill>
                <a:latin typeface="Inter" panose="02000503000000020004" pitchFamily="2" charset="0"/>
                <a:ea typeface="Inter" panose="02000503000000020004" pitchFamily="2" charset="0"/>
              </a:rPr>
              <a:t>                      		 </a:t>
            </a:r>
            <a:r>
              <a:rPr lang="en-GB" sz="900" b="1">
                <a:solidFill>
                  <a:srgbClr val="BFBFBF"/>
                </a:solidFill>
                <a:latin typeface="Inter" panose="02000503000000020004" pitchFamily="2" charset="0"/>
                <a:ea typeface="Inter" panose="02000503000000020004" pitchFamily="2" charset="0"/>
              </a:rPr>
              <a:t>08:30</a:t>
            </a:r>
          </a:p>
          <a:p>
            <a:r>
              <a:rPr lang="nl-NL" sz="1100">
                <a:solidFill>
                  <a:srgbClr val="1A1A1A"/>
                </a:solidFill>
                <a:latin typeface="Inter" panose="02000503000000020004" pitchFamily="2" charset="0"/>
                <a:ea typeface="Inter" panose="02000503000000020004" pitchFamily="2" charset="0"/>
              </a:rPr>
              <a:t>Mevrouw is 75 jaar en alleenstaand. Ze heeft een oudere zus met wie ze veel contact heeft, maar die ze liever niet thuis ontvangt. </a:t>
            </a:r>
          </a:p>
        </p:txBody>
      </p:sp>
      <p:sp>
        <p:nvSpPr>
          <p:cNvPr id="21" name="Rectangle 20">
            <a:extLst>
              <a:ext uri="{FF2B5EF4-FFF2-40B4-BE49-F238E27FC236}">
                <a16:creationId xmlns:a16="http://schemas.microsoft.com/office/drawing/2014/main" id="{4E6DF539-5B28-3B07-850C-29C41B01468E}"/>
              </a:ext>
            </a:extLst>
          </p:cNvPr>
          <p:cNvSpPr/>
          <p:nvPr/>
        </p:nvSpPr>
        <p:spPr>
          <a:xfrm>
            <a:off x="7455406" y="2579155"/>
            <a:ext cx="3386592" cy="1047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200" b="1">
                <a:solidFill>
                  <a:srgbClr val="00365E"/>
                </a:solidFill>
                <a:latin typeface="Inter" panose="02000503000000020004" pitchFamily="2" charset="0"/>
                <a:ea typeface="Inter" panose="02000503000000020004" pitchFamily="2" charset="0"/>
              </a:rPr>
              <a:t>Lizzy	</a:t>
            </a:r>
            <a:r>
              <a:rPr lang="en-GB" sz="1200" b="1">
                <a:solidFill>
                  <a:srgbClr val="BFBFBF"/>
                </a:solidFill>
                <a:latin typeface="Inter" panose="02000503000000020004" pitchFamily="2" charset="0"/>
                <a:ea typeface="Inter" panose="02000503000000020004" pitchFamily="2" charset="0"/>
              </a:rPr>
              <a:t>                      		 </a:t>
            </a:r>
            <a:r>
              <a:rPr lang="en-GB" sz="900" b="1">
                <a:solidFill>
                  <a:srgbClr val="BFBFBF"/>
                </a:solidFill>
                <a:latin typeface="Inter" panose="02000503000000020004" pitchFamily="2" charset="0"/>
                <a:ea typeface="Inter" panose="02000503000000020004" pitchFamily="2" charset="0"/>
              </a:rPr>
              <a:t>08:30</a:t>
            </a:r>
          </a:p>
          <a:p>
            <a:r>
              <a:rPr lang="nl-NL" sz="1100">
                <a:solidFill>
                  <a:srgbClr val="1A1A1A"/>
                </a:solidFill>
                <a:latin typeface="Inter" panose="02000503000000020004" pitchFamily="2" charset="0"/>
                <a:ea typeface="Inter" panose="02000503000000020004" pitchFamily="2" charset="0"/>
              </a:rPr>
              <a:t>Mevrouw is wel eens in de war. Daarnaast heeft ze veel spullen. Het is beter om haar hier niet op aan te spreken, want dan wordt ze boos.</a:t>
            </a:r>
          </a:p>
        </p:txBody>
      </p:sp>
      <p:pic>
        <p:nvPicPr>
          <p:cNvPr id="23" name="Picture 22" descr="A black and white logo&#10;&#10;Description automatically generated">
            <a:extLst>
              <a:ext uri="{FF2B5EF4-FFF2-40B4-BE49-F238E27FC236}">
                <a16:creationId xmlns:a16="http://schemas.microsoft.com/office/drawing/2014/main" id="{E4B52892-A473-A9C3-E61F-7B15322A6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759" y="2521252"/>
            <a:ext cx="675000" cy="900000"/>
          </a:xfrm>
          <a:prstGeom prst="rect">
            <a:avLst/>
          </a:prstGeom>
        </p:spPr>
      </p:pic>
    </p:spTree>
    <p:extLst>
      <p:ext uri="{BB962C8B-B14F-4D97-AF65-F5344CB8AC3E}">
        <p14:creationId xmlns:p14="http://schemas.microsoft.com/office/powerpoint/2010/main" val="624771886"/>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A39EB-23C6-A4CE-6667-245108F71C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8" cy="6854652"/>
          </a:xfrm>
          <a:prstGeom prst="rect">
            <a:avLst/>
          </a:prstGeom>
        </p:spPr>
      </p:pic>
      <p:sp>
        <p:nvSpPr>
          <p:cNvPr id="6" name="Rectangle 5">
            <a:extLst>
              <a:ext uri="{FF2B5EF4-FFF2-40B4-BE49-F238E27FC236}">
                <a16:creationId xmlns:a16="http://schemas.microsoft.com/office/drawing/2014/main" id="{2C57C63F-3547-BFC2-78F2-92FEE24C542B}"/>
              </a:ext>
            </a:extLst>
          </p:cNvPr>
          <p:cNvSpPr/>
          <p:nvPr/>
        </p:nvSpPr>
        <p:spPr>
          <a:xfrm>
            <a:off x="618646" y="839199"/>
            <a:ext cx="1505429" cy="663465"/>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8A5520DD-F93C-8BEB-CE7D-5E58293808EC}"/>
              </a:ext>
            </a:extLst>
          </p:cNvPr>
          <p:cNvSpPr txBox="1"/>
          <p:nvPr/>
        </p:nvSpPr>
        <p:spPr>
          <a:xfrm>
            <a:off x="763803" y="1032432"/>
            <a:ext cx="1215115"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bel.</a:t>
            </a:r>
          </a:p>
        </p:txBody>
      </p:sp>
      <p:pic>
        <p:nvPicPr>
          <p:cNvPr id="9" name="Picture 8">
            <a:extLst>
              <a:ext uri="{FF2B5EF4-FFF2-40B4-BE49-F238E27FC236}">
                <a16:creationId xmlns:a16="http://schemas.microsoft.com/office/drawing/2014/main" id="{2ADA3892-92BE-8968-591C-A83B62DE1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2808956860"/>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B3E9A-0096-D261-037F-D3B771244E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57EB35DE-04C2-AED9-DA14-6F7EB343BBE8}"/>
              </a:ext>
            </a:extLst>
          </p:cNvPr>
          <p:cNvSpPr/>
          <p:nvPr/>
        </p:nvSpPr>
        <p:spPr>
          <a:xfrm>
            <a:off x="618645" y="839198"/>
            <a:ext cx="4696305" cy="1181247"/>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118D597A-2021-516C-A0D3-37E62E4DAB6D}"/>
              </a:ext>
            </a:extLst>
          </p:cNvPr>
          <p:cNvSpPr txBox="1"/>
          <p:nvPr/>
        </p:nvSpPr>
        <p:spPr>
          <a:xfrm>
            <a:off x="674151" y="912113"/>
            <a:ext cx="4515394" cy="1004121"/>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Mevrouw doet de deur open. Ze heeft een verzorgd uiterlijk. Ze draagt felle make-up en veel kleurrijke sieraden. Je stelt je voor en geeft aan dat je invalt voor je collega. </a:t>
            </a:r>
          </a:p>
          <a:p>
            <a:pPr>
              <a:lnSpc>
                <a:spcPts val="1800"/>
              </a:lnSpc>
            </a:pPr>
            <a:r>
              <a:rPr lang="nl-NL" sz="1200">
                <a:solidFill>
                  <a:srgbClr val="17212D"/>
                </a:solidFill>
                <a:latin typeface="Douglas-Calgury Block" panose="00000500000000000000" pitchFamily="50" charset="0"/>
                <a:ea typeface="Inter" panose="02000503000000020004" pitchFamily="2" charset="0"/>
              </a:rPr>
              <a:t>Luister naar de begroeting van Greetje.</a:t>
            </a:r>
          </a:p>
        </p:txBody>
      </p:sp>
      <p:sp>
        <p:nvSpPr>
          <p:cNvPr id="6" name="Rectangle 5">
            <a:extLst>
              <a:ext uri="{FF2B5EF4-FFF2-40B4-BE49-F238E27FC236}">
                <a16:creationId xmlns:a16="http://schemas.microsoft.com/office/drawing/2014/main" id="{451344B1-4F90-03FB-8A41-F92FA280023F}"/>
              </a:ext>
            </a:extLst>
          </p:cNvPr>
          <p:cNvSpPr/>
          <p:nvPr/>
        </p:nvSpPr>
        <p:spPr>
          <a:xfrm>
            <a:off x="618645" y="2020446"/>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53AEBE38-1749-25C6-0CCA-A52781367D49}"/>
              </a:ext>
            </a:extLst>
          </p:cNvPr>
          <p:cNvSpPr txBox="1"/>
          <p:nvPr/>
        </p:nvSpPr>
        <p:spPr>
          <a:xfrm>
            <a:off x="1072758" y="2127252"/>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sp>
        <p:nvSpPr>
          <p:cNvPr id="8" name="Rectangle 7">
            <a:extLst>
              <a:ext uri="{FF2B5EF4-FFF2-40B4-BE49-F238E27FC236}">
                <a16:creationId xmlns:a16="http://schemas.microsoft.com/office/drawing/2014/main" id="{39FA8C48-73C1-0301-FB2B-E6EFC124251A}"/>
              </a:ext>
            </a:extLst>
          </p:cNvPr>
          <p:cNvSpPr/>
          <p:nvPr/>
        </p:nvSpPr>
        <p:spPr>
          <a:xfrm>
            <a:off x="1024128" y="2213773"/>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AE2829AB-F039-D20C-0714-FCCF4C9D75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128" y="2556697"/>
            <a:ext cx="304800" cy="304800"/>
          </a:xfrm>
          <a:prstGeom prst="rect">
            <a:avLst/>
          </a:prstGeom>
        </p:spPr>
      </p:pic>
      <p:pic>
        <p:nvPicPr>
          <p:cNvPr id="10" name="Picture 9">
            <a:extLst>
              <a:ext uri="{FF2B5EF4-FFF2-40B4-BE49-F238E27FC236}">
                <a16:creationId xmlns:a16="http://schemas.microsoft.com/office/drawing/2014/main" id="{21B77A64-CCD9-D47A-1251-38BCB07C1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EECAEBE3-4520-575C-BE2F-43E7C5D650DE}"/>
              </a:ext>
            </a:extLst>
          </p:cNvPr>
          <p:cNvSpPr txBox="1"/>
          <p:nvPr/>
        </p:nvSpPr>
        <p:spPr>
          <a:xfrm>
            <a:off x="1328928" y="2570598"/>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
        <p:nvSpPr>
          <p:cNvPr id="12" name="TextBox 11">
            <a:extLst>
              <a:ext uri="{FF2B5EF4-FFF2-40B4-BE49-F238E27FC236}">
                <a16:creationId xmlns:a16="http://schemas.microsoft.com/office/drawing/2014/main" id="{AD465A84-597B-04BF-DCC4-ED61ABB85C69}"/>
              </a:ext>
            </a:extLst>
          </p:cNvPr>
          <p:cNvSpPr txBox="1"/>
          <p:nvPr/>
        </p:nvSpPr>
        <p:spPr>
          <a:xfrm>
            <a:off x="12429551" y="1832719"/>
            <a:ext cx="3948626" cy="1200329"/>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dirty="0">
                <a:latin typeface="Inter" panose="02000503000000020004" pitchFamily="2" charset="0"/>
                <a:ea typeface="Inter" panose="02000503000000020004" pitchFamily="2" charset="0"/>
              </a:rPr>
              <a:t>“Ja? Wie ben jij? Ik ken jou niet. Wat kom je doen? Wie heeft je gestuurd? Thuiszorg? Kom snel binnen en doe de deur goed dicht. Zag je dat ze keken? Ze luisteren mij ook af. Denk erom dat je zachtjes praat. Want ze luisteren mee. Ik weet het zeker.”</a:t>
            </a:r>
          </a:p>
        </p:txBody>
      </p:sp>
    </p:spTree>
    <p:extLst>
      <p:ext uri="{BB962C8B-B14F-4D97-AF65-F5344CB8AC3E}">
        <p14:creationId xmlns:p14="http://schemas.microsoft.com/office/powerpoint/2010/main" val="2056684865"/>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E4-551C-D83A-7C41-368B6ACDA3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E161E295-9358-6089-C8EA-09BB3634D0C3}"/>
              </a:ext>
            </a:extLst>
          </p:cNvPr>
          <p:cNvSpPr/>
          <p:nvPr/>
        </p:nvSpPr>
        <p:spPr>
          <a:xfrm>
            <a:off x="618645" y="83449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8CFBEC89-4BA2-179D-5F76-ECAC30737766}"/>
              </a:ext>
            </a:extLst>
          </p:cNvPr>
          <p:cNvSpPr/>
          <p:nvPr/>
        </p:nvSpPr>
        <p:spPr>
          <a:xfrm>
            <a:off x="1024128" y="102782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56E8B03A-6C04-B092-EA27-5F2336452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28" y="1370744"/>
            <a:ext cx="304800" cy="304800"/>
          </a:xfrm>
          <a:prstGeom prst="rect">
            <a:avLst/>
          </a:prstGeom>
        </p:spPr>
      </p:pic>
      <p:pic>
        <p:nvPicPr>
          <p:cNvPr id="7" name="Picture 6">
            <a:extLst>
              <a:ext uri="{FF2B5EF4-FFF2-40B4-BE49-F238E27FC236}">
                <a16:creationId xmlns:a16="http://schemas.microsoft.com/office/drawing/2014/main" id="{58A820A9-DBEC-CF40-5599-523D55FB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8" name="TextBox 7">
            <a:extLst>
              <a:ext uri="{FF2B5EF4-FFF2-40B4-BE49-F238E27FC236}">
                <a16:creationId xmlns:a16="http://schemas.microsoft.com/office/drawing/2014/main" id="{10139D63-6447-03B5-6BD3-0456582F9CAB}"/>
              </a:ext>
            </a:extLst>
          </p:cNvPr>
          <p:cNvSpPr txBox="1"/>
          <p:nvPr/>
        </p:nvSpPr>
        <p:spPr>
          <a:xfrm>
            <a:off x="1328928" y="138464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D89A0B14-6A79-C54A-7AF2-13C00C2AC148}"/>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0" name="Rectangle 9">
            <a:extLst>
              <a:ext uri="{FF2B5EF4-FFF2-40B4-BE49-F238E27FC236}">
                <a16:creationId xmlns:a16="http://schemas.microsoft.com/office/drawing/2014/main" id="{0C8FC670-BB41-2E0D-EDB9-428B5E62447E}"/>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22">
            <a:extLst>
              <a:ext uri="{FF2B5EF4-FFF2-40B4-BE49-F238E27FC236}">
                <a16:creationId xmlns:a16="http://schemas.microsoft.com/office/drawing/2014/main" id="{4D0FB036-5A56-FBD7-03E3-6BF396C81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703688"/>
            <a:ext cx="1943100" cy="466725"/>
          </a:xfrm>
          <a:prstGeom prst="rect">
            <a:avLst/>
          </a:prstGeom>
        </p:spPr>
      </p:pic>
      <p:sp>
        <p:nvSpPr>
          <p:cNvPr id="24" name="TextBox 23">
            <a:extLst>
              <a:ext uri="{FF2B5EF4-FFF2-40B4-BE49-F238E27FC236}">
                <a16:creationId xmlns:a16="http://schemas.microsoft.com/office/drawing/2014/main" id="{D934D424-737C-8BD9-F656-9FFC9949CB05}"/>
              </a:ext>
            </a:extLst>
          </p:cNvPr>
          <p:cNvSpPr txBox="1"/>
          <p:nvPr/>
        </p:nvSpPr>
        <p:spPr>
          <a:xfrm>
            <a:off x="1072758" y="94129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grpSp>
        <p:nvGrpSpPr>
          <p:cNvPr id="25" name="Group 24">
            <a:extLst>
              <a:ext uri="{FF2B5EF4-FFF2-40B4-BE49-F238E27FC236}">
                <a16:creationId xmlns:a16="http://schemas.microsoft.com/office/drawing/2014/main" id="{07742CE4-5678-F560-1E83-8E82AD5F838B}"/>
              </a:ext>
            </a:extLst>
          </p:cNvPr>
          <p:cNvGrpSpPr/>
          <p:nvPr/>
        </p:nvGrpSpPr>
        <p:grpSpPr>
          <a:xfrm>
            <a:off x="3893586" y="2336394"/>
            <a:ext cx="4320000" cy="756000"/>
            <a:chOff x="2793765" y="3770902"/>
            <a:chExt cx="3816087" cy="756000"/>
          </a:xfrm>
        </p:grpSpPr>
        <p:sp>
          <p:nvSpPr>
            <p:cNvPr id="26" name="Rectangle 25">
              <a:extLst>
                <a:ext uri="{FF2B5EF4-FFF2-40B4-BE49-F238E27FC236}">
                  <a16:creationId xmlns:a16="http://schemas.microsoft.com/office/drawing/2014/main" id="{1E3D0482-C743-F00E-AE0A-E4FC5D7A5E98}"/>
                </a:ext>
              </a:extLst>
            </p:cNvPr>
            <p:cNvSpPr/>
            <p:nvPr/>
          </p:nvSpPr>
          <p:spPr>
            <a:xfrm>
              <a:off x="2793765" y="3770902"/>
              <a:ext cx="3816087" cy="75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extBox 26">
              <a:extLst>
                <a:ext uri="{FF2B5EF4-FFF2-40B4-BE49-F238E27FC236}">
                  <a16:creationId xmlns:a16="http://schemas.microsoft.com/office/drawing/2014/main" id="{463E37AB-50DE-2A45-077C-2EEC9FC8A0C4}"/>
                </a:ext>
              </a:extLst>
            </p:cNvPr>
            <p:cNvSpPr txBox="1"/>
            <p:nvPr/>
          </p:nvSpPr>
          <p:spPr>
            <a:xfrm>
              <a:off x="2953397" y="3825737"/>
              <a:ext cx="3542653"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A. </a:t>
              </a:r>
              <a:r>
                <a:rPr lang="nl-NL" sz="1200">
                  <a:solidFill>
                    <a:srgbClr val="17212D"/>
                  </a:solidFill>
                  <a:latin typeface="Inter" panose="02000503000000020004" pitchFamily="2" charset="0"/>
                  <a:ea typeface="Inter" panose="02000503000000020004" pitchFamily="2" charset="0"/>
                </a:rPr>
                <a:t>Je reageert niet op de achterdocht en herhaalt wat je komt doen: ”</a:t>
              </a:r>
              <a:r>
                <a:rPr lang="nl-NL" sz="1200">
                  <a:solidFill>
                    <a:srgbClr val="1A1A1A"/>
                  </a:solidFill>
                  <a:latin typeface="Inter" panose="02000503000000020004" pitchFamily="2" charset="0"/>
                  <a:ea typeface="Inter" panose="02000503000000020004" pitchFamily="2" charset="0"/>
                </a:rPr>
                <a:t>Ik val in voor een collega en kom vandaag bij u schoonmaken.”</a:t>
              </a:r>
            </a:p>
          </p:txBody>
        </p:sp>
      </p:grpSp>
      <p:grpSp>
        <p:nvGrpSpPr>
          <p:cNvPr id="28" name="Group 27">
            <a:extLst>
              <a:ext uri="{FF2B5EF4-FFF2-40B4-BE49-F238E27FC236}">
                <a16:creationId xmlns:a16="http://schemas.microsoft.com/office/drawing/2014/main" id="{5ED20B38-04FD-7712-B57D-7088253D8350}"/>
              </a:ext>
            </a:extLst>
          </p:cNvPr>
          <p:cNvGrpSpPr/>
          <p:nvPr/>
        </p:nvGrpSpPr>
        <p:grpSpPr>
          <a:xfrm>
            <a:off x="3893586" y="3205218"/>
            <a:ext cx="4320000" cy="756000"/>
            <a:chOff x="2793764" y="3770902"/>
            <a:chExt cx="4320000" cy="756000"/>
          </a:xfrm>
        </p:grpSpPr>
        <p:sp>
          <p:nvSpPr>
            <p:cNvPr id="29" name="Rectangle 28">
              <a:extLst>
                <a:ext uri="{FF2B5EF4-FFF2-40B4-BE49-F238E27FC236}">
                  <a16:creationId xmlns:a16="http://schemas.microsoft.com/office/drawing/2014/main" id="{51BEB123-0E84-75A9-C61C-D3C7F539AE36}"/>
                </a:ext>
              </a:extLst>
            </p:cNvPr>
            <p:cNvSpPr/>
            <p:nvPr/>
          </p:nvSpPr>
          <p:spPr>
            <a:xfrm>
              <a:off x="2793764" y="3770902"/>
              <a:ext cx="4320000" cy="75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BBACD9D2-D53D-D3F0-0D03-5907CFEA544A}"/>
                </a:ext>
              </a:extLst>
            </p:cNvPr>
            <p:cNvSpPr txBox="1"/>
            <p:nvPr/>
          </p:nvSpPr>
          <p:spPr>
            <a:xfrm>
              <a:off x="2953397" y="3825737"/>
              <a:ext cx="4031537"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Je ontkent het: </a:t>
              </a:r>
              <a:r>
                <a:rPr lang="nl-NL" sz="1200">
                  <a:solidFill>
                    <a:srgbClr val="1A1A1A"/>
                  </a:solidFill>
                  <a:latin typeface="Inter" panose="02000503000000020004" pitchFamily="2" charset="0"/>
                  <a:ea typeface="Inter" panose="02000503000000020004" pitchFamily="2" charset="0"/>
                </a:rPr>
                <a:t>“Het lijkt me erg onwaarschijnlijk dat iemand u afluistert mevrouw. Waarom zouden ze dat doen?”</a:t>
              </a:r>
            </a:p>
          </p:txBody>
        </p:sp>
      </p:grpSp>
      <p:grpSp>
        <p:nvGrpSpPr>
          <p:cNvPr id="31" name="Group 30">
            <a:extLst>
              <a:ext uri="{FF2B5EF4-FFF2-40B4-BE49-F238E27FC236}">
                <a16:creationId xmlns:a16="http://schemas.microsoft.com/office/drawing/2014/main" id="{BCC385D4-B6E3-F276-4A0B-2A9DF786C20A}"/>
              </a:ext>
            </a:extLst>
          </p:cNvPr>
          <p:cNvGrpSpPr/>
          <p:nvPr/>
        </p:nvGrpSpPr>
        <p:grpSpPr>
          <a:xfrm>
            <a:off x="3893586" y="4074042"/>
            <a:ext cx="4320000" cy="756000"/>
            <a:chOff x="2793764" y="3797485"/>
            <a:chExt cx="4320000" cy="756000"/>
          </a:xfrm>
        </p:grpSpPr>
        <p:sp>
          <p:nvSpPr>
            <p:cNvPr id="32" name="Rectangle 31">
              <a:extLst>
                <a:ext uri="{FF2B5EF4-FFF2-40B4-BE49-F238E27FC236}">
                  <a16:creationId xmlns:a16="http://schemas.microsoft.com/office/drawing/2014/main" id="{4558B966-6034-34CB-7042-0529B04B8ED5}"/>
                </a:ext>
              </a:extLst>
            </p:cNvPr>
            <p:cNvSpPr/>
            <p:nvPr/>
          </p:nvSpPr>
          <p:spPr>
            <a:xfrm>
              <a:off x="2793764" y="3797485"/>
              <a:ext cx="4320000" cy="75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TextBox 32">
              <a:extLst>
                <a:ext uri="{FF2B5EF4-FFF2-40B4-BE49-F238E27FC236}">
                  <a16:creationId xmlns:a16="http://schemas.microsoft.com/office/drawing/2014/main" id="{F3F7D632-62AD-F65E-D006-426381DD80B9}"/>
                </a:ext>
              </a:extLst>
            </p:cNvPr>
            <p:cNvSpPr txBox="1"/>
            <p:nvPr/>
          </p:nvSpPr>
          <p:spPr>
            <a:xfrm>
              <a:off x="2953397" y="3852320"/>
              <a:ext cx="3900627"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C</a:t>
              </a:r>
              <a:r>
                <a:rPr lang="nl-NL" sz="1200">
                  <a:solidFill>
                    <a:srgbClr val="1A1A1A"/>
                  </a:solidFill>
                  <a:latin typeface="Douglas-Calgury Block" panose="00000500000000000000" pitchFamily="50" charset="0"/>
                  <a:ea typeface="Inter" panose="02000503000000020004" pitchFamily="2" charset="0"/>
                </a:rPr>
                <a:t>. </a:t>
              </a:r>
              <a:r>
                <a:rPr lang="nl-NL" sz="1200">
                  <a:solidFill>
                    <a:srgbClr val="1A1A1A"/>
                  </a:solidFill>
                  <a:latin typeface="Inter" panose="02000503000000020004" pitchFamily="2" charset="0"/>
                  <a:ea typeface="Inter" panose="02000503000000020004" pitchFamily="2" charset="0"/>
                </a:rPr>
                <a:t>Je reageert empathisch: “Wat vervelend voor u mevrouw. Ik heb onderweg hiernaartoe niemand gezien of gehoord.”</a:t>
              </a:r>
            </a:p>
          </p:txBody>
        </p:sp>
      </p:grpSp>
      <p:grpSp>
        <p:nvGrpSpPr>
          <p:cNvPr id="34" name="Group 33">
            <a:extLst>
              <a:ext uri="{FF2B5EF4-FFF2-40B4-BE49-F238E27FC236}">
                <a16:creationId xmlns:a16="http://schemas.microsoft.com/office/drawing/2014/main" id="{2442DCCF-8524-9B3C-3654-4B3BBFE10EAD}"/>
              </a:ext>
            </a:extLst>
          </p:cNvPr>
          <p:cNvGrpSpPr/>
          <p:nvPr/>
        </p:nvGrpSpPr>
        <p:grpSpPr>
          <a:xfrm>
            <a:off x="3881822" y="4942866"/>
            <a:ext cx="4343528" cy="648000"/>
            <a:chOff x="2793764" y="3797485"/>
            <a:chExt cx="4343528" cy="648000"/>
          </a:xfrm>
        </p:grpSpPr>
        <p:sp>
          <p:nvSpPr>
            <p:cNvPr id="35" name="Rectangle 34">
              <a:extLst>
                <a:ext uri="{FF2B5EF4-FFF2-40B4-BE49-F238E27FC236}">
                  <a16:creationId xmlns:a16="http://schemas.microsoft.com/office/drawing/2014/main" id="{107D9CAE-1EF0-7618-5B07-20EB172D4724}"/>
                </a:ext>
              </a:extLst>
            </p:cNvPr>
            <p:cNvSpPr/>
            <p:nvPr/>
          </p:nvSpPr>
          <p:spPr>
            <a:xfrm>
              <a:off x="2793764" y="3797485"/>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C86C92D5-24A8-8CF0-B948-270C4202E049}"/>
                </a:ext>
              </a:extLst>
            </p:cNvPr>
            <p:cNvSpPr txBox="1"/>
            <p:nvPr/>
          </p:nvSpPr>
          <p:spPr>
            <a:xfrm>
              <a:off x="2953397" y="3890653"/>
              <a:ext cx="4183895"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D. </a:t>
              </a:r>
              <a:r>
                <a:rPr lang="nl-NL" sz="1200">
                  <a:solidFill>
                    <a:srgbClr val="17212D"/>
                  </a:solidFill>
                  <a:latin typeface="Inter" panose="02000503000000020004" pitchFamily="2" charset="0"/>
                  <a:ea typeface="Inter" panose="02000503000000020004" pitchFamily="2" charset="0"/>
                </a:rPr>
                <a:t>Je reageert o</a:t>
              </a:r>
              <a:r>
                <a:rPr lang="nl-NL" sz="1200">
                  <a:solidFill>
                    <a:srgbClr val="1A1A1A"/>
                  </a:solidFill>
                  <a:latin typeface="Inter" panose="02000503000000020004" pitchFamily="2" charset="0"/>
                  <a:ea typeface="Inter" panose="02000503000000020004" pitchFamily="2" charset="0"/>
                </a:rPr>
                <a:t>p fluisterende toon: “Ik zal erom denken mevrouw en zachtjes praten.”</a:t>
              </a:r>
            </a:p>
          </p:txBody>
        </p:sp>
      </p:grpSp>
    </p:spTree>
    <p:extLst>
      <p:ext uri="{BB962C8B-B14F-4D97-AF65-F5344CB8AC3E}">
        <p14:creationId xmlns:p14="http://schemas.microsoft.com/office/powerpoint/2010/main" val="1186211375"/>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E4-551C-D83A-7C41-368B6ACDA3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E161E295-9358-6089-C8EA-09BB3634D0C3}"/>
              </a:ext>
            </a:extLst>
          </p:cNvPr>
          <p:cNvSpPr/>
          <p:nvPr/>
        </p:nvSpPr>
        <p:spPr>
          <a:xfrm>
            <a:off x="618645" y="83449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8CFBEC89-4BA2-179D-5F76-ECAC30737766}"/>
              </a:ext>
            </a:extLst>
          </p:cNvPr>
          <p:cNvSpPr/>
          <p:nvPr/>
        </p:nvSpPr>
        <p:spPr>
          <a:xfrm>
            <a:off x="1024128" y="102782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56E8B03A-6C04-B092-EA27-5F2336452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28" y="1370744"/>
            <a:ext cx="304800" cy="304800"/>
          </a:xfrm>
          <a:prstGeom prst="rect">
            <a:avLst/>
          </a:prstGeom>
        </p:spPr>
      </p:pic>
      <p:pic>
        <p:nvPicPr>
          <p:cNvPr id="7" name="Picture 6">
            <a:extLst>
              <a:ext uri="{FF2B5EF4-FFF2-40B4-BE49-F238E27FC236}">
                <a16:creationId xmlns:a16="http://schemas.microsoft.com/office/drawing/2014/main" id="{58A820A9-DBEC-CF40-5599-523D55FB8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8" name="TextBox 7">
            <a:extLst>
              <a:ext uri="{FF2B5EF4-FFF2-40B4-BE49-F238E27FC236}">
                <a16:creationId xmlns:a16="http://schemas.microsoft.com/office/drawing/2014/main" id="{10139D63-6447-03B5-6BD3-0456582F9CAB}"/>
              </a:ext>
            </a:extLst>
          </p:cNvPr>
          <p:cNvSpPr txBox="1"/>
          <p:nvPr/>
        </p:nvSpPr>
        <p:spPr>
          <a:xfrm>
            <a:off x="1328928" y="138464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D89A0B14-6A79-C54A-7AF2-13C00C2AC148}"/>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0" name="Rectangle 9">
            <a:extLst>
              <a:ext uri="{FF2B5EF4-FFF2-40B4-BE49-F238E27FC236}">
                <a16:creationId xmlns:a16="http://schemas.microsoft.com/office/drawing/2014/main" id="{0C8FC670-BB41-2E0D-EDB9-428B5E62447E}"/>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22">
            <a:extLst>
              <a:ext uri="{FF2B5EF4-FFF2-40B4-BE49-F238E27FC236}">
                <a16:creationId xmlns:a16="http://schemas.microsoft.com/office/drawing/2014/main" id="{4D0FB036-5A56-FBD7-03E3-6BF396C81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450" y="5703688"/>
            <a:ext cx="1943100" cy="466725"/>
          </a:xfrm>
          <a:prstGeom prst="rect">
            <a:avLst/>
          </a:prstGeom>
        </p:spPr>
      </p:pic>
      <p:sp>
        <p:nvSpPr>
          <p:cNvPr id="24" name="TextBox 23">
            <a:extLst>
              <a:ext uri="{FF2B5EF4-FFF2-40B4-BE49-F238E27FC236}">
                <a16:creationId xmlns:a16="http://schemas.microsoft.com/office/drawing/2014/main" id="{D934D424-737C-8BD9-F656-9FFC9949CB05}"/>
              </a:ext>
            </a:extLst>
          </p:cNvPr>
          <p:cNvSpPr txBox="1"/>
          <p:nvPr/>
        </p:nvSpPr>
        <p:spPr>
          <a:xfrm>
            <a:off x="1072758" y="94129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Begroeting</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grpSp>
        <p:nvGrpSpPr>
          <p:cNvPr id="25" name="Group 24">
            <a:extLst>
              <a:ext uri="{FF2B5EF4-FFF2-40B4-BE49-F238E27FC236}">
                <a16:creationId xmlns:a16="http://schemas.microsoft.com/office/drawing/2014/main" id="{07742CE4-5678-F560-1E83-8E82AD5F838B}"/>
              </a:ext>
            </a:extLst>
          </p:cNvPr>
          <p:cNvGrpSpPr/>
          <p:nvPr/>
        </p:nvGrpSpPr>
        <p:grpSpPr>
          <a:xfrm>
            <a:off x="3893586" y="2336394"/>
            <a:ext cx="4320000" cy="756000"/>
            <a:chOff x="2793765" y="3770902"/>
            <a:chExt cx="3816087" cy="756000"/>
          </a:xfrm>
        </p:grpSpPr>
        <p:sp>
          <p:nvSpPr>
            <p:cNvPr id="26" name="Rectangle 25">
              <a:extLst>
                <a:ext uri="{FF2B5EF4-FFF2-40B4-BE49-F238E27FC236}">
                  <a16:creationId xmlns:a16="http://schemas.microsoft.com/office/drawing/2014/main" id="{1E3D0482-C743-F00E-AE0A-E4FC5D7A5E98}"/>
                </a:ext>
              </a:extLst>
            </p:cNvPr>
            <p:cNvSpPr/>
            <p:nvPr/>
          </p:nvSpPr>
          <p:spPr>
            <a:xfrm>
              <a:off x="2793765" y="3770902"/>
              <a:ext cx="3816087" cy="756000"/>
            </a:xfrm>
            <a:prstGeom prst="rect">
              <a:avLst/>
            </a:prstGeom>
            <a:solidFill>
              <a:schemeClr val="accent2">
                <a:alpha val="85000"/>
              </a:schemeClr>
            </a:solidFill>
            <a:ln>
              <a:solidFill>
                <a:srgbClr val="1A1A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extBox 26">
              <a:extLst>
                <a:ext uri="{FF2B5EF4-FFF2-40B4-BE49-F238E27FC236}">
                  <a16:creationId xmlns:a16="http://schemas.microsoft.com/office/drawing/2014/main" id="{463E37AB-50DE-2A45-077C-2EEC9FC8A0C4}"/>
                </a:ext>
              </a:extLst>
            </p:cNvPr>
            <p:cNvSpPr txBox="1"/>
            <p:nvPr/>
          </p:nvSpPr>
          <p:spPr>
            <a:xfrm>
              <a:off x="2953397" y="3825737"/>
              <a:ext cx="3542653" cy="646331"/>
            </a:xfrm>
            <a:prstGeom prst="rect">
              <a:avLst/>
            </a:prstGeom>
            <a:noFill/>
          </p:spPr>
          <p:txBody>
            <a:bodyPr wrap="square" rtlCol="0">
              <a:spAutoFit/>
            </a:bodyPr>
            <a:lstStyle/>
            <a:p>
              <a:r>
                <a:rPr lang="nl-NL" sz="1200">
                  <a:solidFill>
                    <a:schemeClr val="bg1"/>
                  </a:solidFill>
                  <a:latin typeface="Douglas-Calgury Block" panose="00000500000000000000" pitchFamily="50" charset="0"/>
                  <a:ea typeface="Inter" panose="02000503000000020004" pitchFamily="2" charset="0"/>
                </a:rPr>
                <a:t>A. </a:t>
              </a:r>
              <a:r>
                <a:rPr lang="nl-NL" sz="1200">
                  <a:solidFill>
                    <a:schemeClr val="bg1"/>
                  </a:solidFill>
                  <a:latin typeface="Inter" panose="02000503000000020004" pitchFamily="2" charset="0"/>
                  <a:ea typeface="Inter" panose="02000503000000020004" pitchFamily="2" charset="0"/>
                </a:rPr>
                <a:t>Je reageert niet op de achterdocht en herhaalt wat je komt doen: ”Ik val in voor een collega en kom vandaag bij u schoonmaken.”</a:t>
              </a:r>
            </a:p>
          </p:txBody>
        </p:sp>
      </p:grpSp>
      <p:grpSp>
        <p:nvGrpSpPr>
          <p:cNvPr id="28" name="Group 27">
            <a:extLst>
              <a:ext uri="{FF2B5EF4-FFF2-40B4-BE49-F238E27FC236}">
                <a16:creationId xmlns:a16="http://schemas.microsoft.com/office/drawing/2014/main" id="{5ED20B38-04FD-7712-B57D-7088253D8350}"/>
              </a:ext>
            </a:extLst>
          </p:cNvPr>
          <p:cNvGrpSpPr/>
          <p:nvPr/>
        </p:nvGrpSpPr>
        <p:grpSpPr>
          <a:xfrm>
            <a:off x="3893586" y="3205218"/>
            <a:ext cx="4320000" cy="756000"/>
            <a:chOff x="2793764" y="3770902"/>
            <a:chExt cx="4320000" cy="756000"/>
          </a:xfrm>
        </p:grpSpPr>
        <p:sp>
          <p:nvSpPr>
            <p:cNvPr id="29" name="Rectangle 28">
              <a:extLst>
                <a:ext uri="{FF2B5EF4-FFF2-40B4-BE49-F238E27FC236}">
                  <a16:creationId xmlns:a16="http://schemas.microsoft.com/office/drawing/2014/main" id="{51BEB123-0E84-75A9-C61C-D3C7F539AE36}"/>
                </a:ext>
              </a:extLst>
            </p:cNvPr>
            <p:cNvSpPr/>
            <p:nvPr/>
          </p:nvSpPr>
          <p:spPr>
            <a:xfrm>
              <a:off x="2793764" y="3770902"/>
              <a:ext cx="4320000" cy="75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BBACD9D2-D53D-D3F0-0D03-5907CFEA544A}"/>
                </a:ext>
              </a:extLst>
            </p:cNvPr>
            <p:cNvSpPr txBox="1"/>
            <p:nvPr/>
          </p:nvSpPr>
          <p:spPr>
            <a:xfrm>
              <a:off x="2953397" y="3825737"/>
              <a:ext cx="4031537"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B. </a:t>
              </a:r>
              <a:r>
                <a:rPr lang="nl-NL" sz="1200">
                  <a:solidFill>
                    <a:srgbClr val="17212D"/>
                  </a:solidFill>
                  <a:latin typeface="Inter" panose="02000503000000020004" pitchFamily="2" charset="0"/>
                  <a:ea typeface="Inter" panose="02000503000000020004" pitchFamily="2" charset="0"/>
                </a:rPr>
                <a:t>Je ontkent het: </a:t>
              </a:r>
              <a:r>
                <a:rPr lang="nl-NL" sz="1200">
                  <a:solidFill>
                    <a:srgbClr val="1A1A1A"/>
                  </a:solidFill>
                  <a:latin typeface="Inter" panose="02000503000000020004" pitchFamily="2" charset="0"/>
                  <a:ea typeface="Inter" panose="02000503000000020004" pitchFamily="2" charset="0"/>
                </a:rPr>
                <a:t>“Het lijkt me erg onwaarschijnlijk dat iemand u afluistert mevrouw. Waarom zouden ze dat doen?”</a:t>
              </a:r>
            </a:p>
          </p:txBody>
        </p:sp>
      </p:grpSp>
      <p:grpSp>
        <p:nvGrpSpPr>
          <p:cNvPr id="31" name="Group 30">
            <a:extLst>
              <a:ext uri="{FF2B5EF4-FFF2-40B4-BE49-F238E27FC236}">
                <a16:creationId xmlns:a16="http://schemas.microsoft.com/office/drawing/2014/main" id="{BCC385D4-B6E3-F276-4A0B-2A9DF786C20A}"/>
              </a:ext>
            </a:extLst>
          </p:cNvPr>
          <p:cNvGrpSpPr/>
          <p:nvPr/>
        </p:nvGrpSpPr>
        <p:grpSpPr>
          <a:xfrm>
            <a:off x="3893586" y="4074042"/>
            <a:ext cx="4320000" cy="756000"/>
            <a:chOff x="2793764" y="3797485"/>
            <a:chExt cx="4320000" cy="756000"/>
          </a:xfrm>
        </p:grpSpPr>
        <p:sp>
          <p:nvSpPr>
            <p:cNvPr id="32" name="Rectangle 31">
              <a:extLst>
                <a:ext uri="{FF2B5EF4-FFF2-40B4-BE49-F238E27FC236}">
                  <a16:creationId xmlns:a16="http://schemas.microsoft.com/office/drawing/2014/main" id="{4558B966-6034-34CB-7042-0529B04B8ED5}"/>
                </a:ext>
              </a:extLst>
            </p:cNvPr>
            <p:cNvSpPr/>
            <p:nvPr/>
          </p:nvSpPr>
          <p:spPr>
            <a:xfrm>
              <a:off x="2793764" y="3797485"/>
              <a:ext cx="4320000" cy="75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TextBox 32">
              <a:extLst>
                <a:ext uri="{FF2B5EF4-FFF2-40B4-BE49-F238E27FC236}">
                  <a16:creationId xmlns:a16="http://schemas.microsoft.com/office/drawing/2014/main" id="{F3F7D632-62AD-F65E-D006-426381DD80B9}"/>
                </a:ext>
              </a:extLst>
            </p:cNvPr>
            <p:cNvSpPr txBox="1"/>
            <p:nvPr/>
          </p:nvSpPr>
          <p:spPr>
            <a:xfrm>
              <a:off x="2953397" y="3852320"/>
              <a:ext cx="3900627" cy="646331"/>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C</a:t>
              </a:r>
              <a:r>
                <a:rPr lang="nl-NL" sz="1200">
                  <a:solidFill>
                    <a:srgbClr val="1A1A1A"/>
                  </a:solidFill>
                  <a:latin typeface="Douglas-Calgury Block" panose="00000500000000000000" pitchFamily="50" charset="0"/>
                  <a:ea typeface="Inter" panose="02000503000000020004" pitchFamily="2" charset="0"/>
                </a:rPr>
                <a:t>. </a:t>
              </a:r>
              <a:r>
                <a:rPr lang="nl-NL" sz="1200">
                  <a:solidFill>
                    <a:srgbClr val="1A1A1A"/>
                  </a:solidFill>
                  <a:latin typeface="Inter" panose="02000503000000020004" pitchFamily="2" charset="0"/>
                  <a:ea typeface="Inter" panose="02000503000000020004" pitchFamily="2" charset="0"/>
                </a:rPr>
                <a:t>Je reageert empathisch: “Wat vervelend voor u mevrouw. Ik heb onderweg hiernaartoe niemand gezien of gehoord.”</a:t>
              </a:r>
            </a:p>
          </p:txBody>
        </p:sp>
      </p:grpSp>
      <p:grpSp>
        <p:nvGrpSpPr>
          <p:cNvPr id="34" name="Group 33">
            <a:extLst>
              <a:ext uri="{FF2B5EF4-FFF2-40B4-BE49-F238E27FC236}">
                <a16:creationId xmlns:a16="http://schemas.microsoft.com/office/drawing/2014/main" id="{2442DCCF-8524-9B3C-3654-4B3BBFE10EAD}"/>
              </a:ext>
            </a:extLst>
          </p:cNvPr>
          <p:cNvGrpSpPr/>
          <p:nvPr/>
        </p:nvGrpSpPr>
        <p:grpSpPr>
          <a:xfrm>
            <a:off x="3881822" y="4942866"/>
            <a:ext cx="4343528" cy="648000"/>
            <a:chOff x="2793764" y="3797485"/>
            <a:chExt cx="4343528" cy="648000"/>
          </a:xfrm>
        </p:grpSpPr>
        <p:sp>
          <p:nvSpPr>
            <p:cNvPr id="35" name="Rectangle 34">
              <a:extLst>
                <a:ext uri="{FF2B5EF4-FFF2-40B4-BE49-F238E27FC236}">
                  <a16:creationId xmlns:a16="http://schemas.microsoft.com/office/drawing/2014/main" id="{107D9CAE-1EF0-7618-5B07-20EB172D4724}"/>
                </a:ext>
              </a:extLst>
            </p:cNvPr>
            <p:cNvSpPr/>
            <p:nvPr/>
          </p:nvSpPr>
          <p:spPr>
            <a:xfrm>
              <a:off x="2793764" y="3797485"/>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C86C92D5-24A8-8CF0-B948-270C4202E049}"/>
                </a:ext>
              </a:extLst>
            </p:cNvPr>
            <p:cNvSpPr txBox="1"/>
            <p:nvPr/>
          </p:nvSpPr>
          <p:spPr>
            <a:xfrm>
              <a:off x="2953397" y="3890653"/>
              <a:ext cx="4183895" cy="461665"/>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D. </a:t>
              </a:r>
              <a:r>
                <a:rPr lang="nl-NL" sz="1200">
                  <a:solidFill>
                    <a:srgbClr val="17212D"/>
                  </a:solidFill>
                  <a:latin typeface="Inter" panose="02000503000000020004" pitchFamily="2" charset="0"/>
                  <a:ea typeface="Inter" panose="02000503000000020004" pitchFamily="2" charset="0"/>
                </a:rPr>
                <a:t>Je reageert o</a:t>
              </a:r>
              <a:r>
                <a:rPr lang="nl-NL" sz="1200">
                  <a:solidFill>
                    <a:srgbClr val="1A1A1A"/>
                  </a:solidFill>
                  <a:latin typeface="Inter" panose="02000503000000020004" pitchFamily="2" charset="0"/>
                  <a:ea typeface="Inter" panose="02000503000000020004" pitchFamily="2" charset="0"/>
                </a:rPr>
                <a:t>p fluisterende toon: “Ik zal erom denken mevrouw en zachtjes praten.”</a:t>
              </a:r>
            </a:p>
          </p:txBody>
        </p:sp>
      </p:grpSp>
      <p:pic>
        <p:nvPicPr>
          <p:cNvPr id="11" name="Picture 10" descr="A black rectangle with white text&#10;&#10;Description automatically generated">
            <a:extLst>
              <a:ext uri="{FF2B5EF4-FFF2-40B4-BE49-F238E27FC236}">
                <a16:creationId xmlns:a16="http://schemas.microsoft.com/office/drawing/2014/main" id="{0E81751F-DBD9-8DAB-9574-7170B72ABB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12" name="Rectangle 11">
            <a:extLst>
              <a:ext uri="{FF2B5EF4-FFF2-40B4-BE49-F238E27FC236}">
                <a16:creationId xmlns:a16="http://schemas.microsoft.com/office/drawing/2014/main" id="{239768E2-384B-999B-54CE-1F4929119300}"/>
              </a:ext>
            </a:extLst>
          </p:cNvPr>
          <p:cNvSpPr/>
          <p:nvPr/>
        </p:nvSpPr>
        <p:spPr>
          <a:xfrm>
            <a:off x="7197725" y="1928297"/>
            <a:ext cx="4628633" cy="3024000"/>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1295E363-9285-5DDD-7F74-28AA0F4C7BBD}"/>
              </a:ext>
            </a:extLst>
          </p:cNvPr>
          <p:cNvSpPr txBox="1"/>
          <p:nvPr/>
        </p:nvSpPr>
        <p:spPr>
          <a:xfrm>
            <a:off x="7603931" y="2252716"/>
            <a:ext cx="4076696"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 niet</a:t>
            </a:r>
          </a:p>
        </p:txBody>
      </p:sp>
      <p:sp>
        <p:nvSpPr>
          <p:cNvPr id="14" name="TextBox 13">
            <a:extLst>
              <a:ext uri="{FF2B5EF4-FFF2-40B4-BE49-F238E27FC236}">
                <a16:creationId xmlns:a16="http://schemas.microsoft.com/office/drawing/2014/main" id="{8AC57AAF-3368-879F-121D-1DC7EE2ED8F4}"/>
              </a:ext>
            </a:extLst>
          </p:cNvPr>
          <p:cNvSpPr txBox="1"/>
          <p:nvPr/>
        </p:nvSpPr>
        <p:spPr>
          <a:xfrm>
            <a:off x="7603931" y="2783854"/>
            <a:ext cx="3792659" cy="1687321"/>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Wees alert dat je de cliënt niet corrigeert. Dit kan tot irritatie of boosheid leiden. Toon begrip en geef bij mevrouw aan dat je onderweg niemand gezien of gehoord hebt. Zo ontken je de leefwereld van de ander niet, maar ben je ook eerlijk dat je het zelf niet op die manier waarneemt. </a:t>
            </a:r>
          </a:p>
        </p:txBody>
      </p:sp>
      <p:pic>
        <p:nvPicPr>
          <p:cNvPr id="15" name="Picture 14" descr="A white text on an orange background&#10;&#10;Description automatically generated">
            <a:extLst>
              <a:ext uri="{FF2B5EF4-FFF2-40B4-BE49-F238E27FC236}">
                <a16:creationId xmlns:a16="http://schemas.microsoft.com/office/drawing/2014/main" id="{291B7B1B-DAA3-E3B7-DC5B-73B2EA1D24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0143" y="4965919"/>
            <a:ext cx="1476375" cy="476250"/>
          </a:xfrm>
          <a:prstGeom prst="rect">
            <a:avLst/>
          </a:prstGeom>
        </p:spPr>
      </p:pic>
      <p:sp>
        <p:nvSpPr>
          <p:cNvPr id="16" name="Rectangle 15">
            <a:extLst>
              <a:ext uri="{FF2B5EF4-FFF2-40B4-BE49-F238E27FC236}">
                <a16:creationId xmlns:a16="http://schemas.microsoft.com/office/drawing/2014/main" id="{E363F013-7984-CC6F-856F-55EA293E8130}"/>
              </a:ext>
            </a:extLst>
          </p:cNvPr>
          <p:cNvSpPr/>
          <p:nvPr/>
        </p:nvSpPr>
        <p:spPr>
          <a:xfrm>
            <a:off x="10208186" y="145747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825390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50365-BEBB-CFCE-801B-8FDE247342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673"/>
            <a:ext cx="12191999" cy="6854652"/>
          </a:xfrm>
          <a:prstGeom prst="rect">
            <a:avLst/>
          </a:prstGeom>
        </p:spPr>
      </p:pic>
      <p:sp>
        <p:nvSpPr>
          <p:cNvPr id="4" name="Rectangle 3">
            <a:extLst>
              <a:ext uri="{FF2B5EF4-FFF2-40B4-BE49-F238E27FC236}">
                <a16:creationId xmlns:a16="http://schemas.microsoft.com/office/drawing/2014/main" id="{C5A477B2-D724-E840-968D-771D3F65D6A1}"/>
              </a:ext>
            </a:extLst>
          </p:cNvPr>
          <p:cNvSpPr/>
          <p:nvPr/>
        </p:nvSpPr>
        <p:spPr>
          <a:xfrm>
            <a:off x="618645" y="834119"/>
            <a:ext cx="4004155" cy="94388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6C4285E6-9FDB-29D4-9FC9-BC896F82A1BD}"/>
              </a:ext>
            </a:extLst>
          </p:cNvPr>
          <p:cNvSpPr txBox="1"/>
          <p:nvPr/>
        </p:nvSpPr>
        <p:spPr>
          <a:xfrm>
            <a:off x="784185" y="894707"/>
            <a:ext cx="3838615" cy="773289"/>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Je loopt als eerste de slaapkamer in en kijkt onderzoekend om je heen. </a:t>
            </a:r>
          </a:p>
          <a:p>
            <a:pPr>
              <a:lnSpc>
                <a:spcPts val="1800"/>
              </a:lnSpc>
            </a:pPr>
            <a:r>
              <a:rPr lang="nl-NL" sz="1200">
                <a:solidFill>
                  <a:srgbClr val="17212D"/>
                </a:solidFill>
                <a:latin typeface="Douglas-Calgury Block" panose="00000500000000000000" pitchFamily="50" charset="0"/>
                <a:ea typeface="Inter" panose="02000503000000020004" pitchFamily="2" charset="0"/>
              </a:rPr>
              <a:t>Neem een kijkje rond.</a:t>
            </a:r>
          </a:p>
        </p:txBody>
      </p:sp>
      <p:pic>
        <p:nvPicPr>
          <p:cNvPr id="6" name="Picture 5">
            <a:extLst>
              <a:ext uri="{FF2B5EF4-FFF2-40B4-BE49-F238E27FC236}">
                <a16:creationId xmlns:a16="http://schemas.microsoft.com/office/drawing/2014/main" id="{97F90AE7-9DE9-50B9-43F9-FFE353CD8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7" name="Picture 6" descr="A orange circle with white text&#10;&#10;Description automatically generated">
            <a:extLst>
              <a:ext uri="{FF2B5EF4-FFF2-40B4-BE49-F238E27FC236}">
                <a16:creationId xmlns:a16="http://schemas.microsoft.com/office/drawing/2014/main" id="{3C94F639-A896-CF9D-8CA0-824125FD8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00" y="3015000"/>
            <a:ext cx="828000" cy="828000"/>
          </a:xfrm>
          <a:prstGeom prst="rect">
            <a:avLst/>
          </a:prstGeom>
        </p:spPr>
      </p:pic>
    </p:spTree>
    <p:extLst>
      <p:ext uri="{BB962C8B-B14F-4D97-AF65-F5344CB8AC3E}">
        <p14:creationId xmlns:p14="http://schemas.microsoft.com/office/powerpoint/2010/main" val="153006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rry image of a person riding a bicycle&#10;&#10;Description automatically generated">
            <a:extLst>
              <a:ext uri="{FF2B5EF4-FFF2-40B4-BE49-F238E27FC236}">
                <a16:creationId xmlns:a16="http://schemas.microsoft.com/office/drawing/2014/main" id="{161B12D9-00BE-E835-3802-F46B83D40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descr="A screenshot of a video game&#10;&#10;Description automatically generated" hidden="1">
            <a:extLst>
              <a:ext uri="{FF2B5EF4-FFF2-40B4-BE49-F238E27FC236}">
                <a16:creationId xmlns:a16="http://schemas.microsoft.com/office/drawing/2014/main" id="{1335BD45-61E2-5ADC-4A20-840CB8BE4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4" name="Group 13">
            <a:extLst>
              <a:ext uri="{FF2B5EF4-FFF2-40B4-BE49-F238E27FC236}">
                <a16:creationId xmlns:a16="http://schemas.microsoft.com/office/drawing/2014/main" id="{BE4DFFEB-82B3-B1F7-5BD8-FC28762A1B6C}"/>
              </a:ext>
            </a:extLst>
          </p:cNvPr>
          <p:cNvGrpSpPr/>
          <p:nvPr/>
        </p:nvGrpSpPr>
        <p:grpSpPr>
          <a:xfrm>
            <a:off x="660955" y="1500304"/>
            <a:ext cx="4192743" cy="3973496"/>
            <a:chOff x="660955" y="1059179"/>
            <a:chExt cx="4192743" cy="3973496"/>
          </a:xfrm>
        </p:grpSpPr>
        <p:pic>
          <p:nvPicPr>
            <p:cNvPr id="5" name="Picture 4" descr="A silhouette of a house&#10;&#10;Description automatically generated">
              <a:extLst>
                <a:ext uri="{FF2B5EF4-FFF2-40B4-BE49-F238E27FC236}">
                  <a16:creationId xmlns:a16="http://schemas.microsoft.com/office/drawing/2014/main" id="{405ABE8F-F7B4-99E1-73BF-C5AC341ED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55" y="1059179"/>
              <a:ext cx="4192743" cy="3450908"/>
            </a:xfrm>
            <a:prstGeom prst="rect">
              <a:avLst/>
            </a:prstGeom>
          </p:spPr>
        </p:pic>
        <p:sp>
          <p:nvSpPr>
            <p:cNvPr id="6" name="TextBox 5">
              <a:extLst>
                <a:ext uri="{FF2B5EF4-FFF2-40B4-BE49-F238E27FC236}">
                  <a16:creationId xmlns:a16="http://schemas.microsoft.com/office/drawing/2014/main" id="{AAEF2ABA-BDB0-2955-E971-6AAF3C1776BE}"/>
                </a:ext>
              </a:extLst>
            </p:cNvPr>
            <p:cNvSpPr txBox="1"/>
            <p:nvPr/>
          </p:nvSpPr>
          <p:spPr>
            <a:xfrm>
              <a:off x="882967" y="1804674"/>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7" name="TextBox 6">
              <a:extLst>
                <a:ext uri="{FF2B5EF4-FFF2-40B4-BE49-F238E27FC236}">
                  <a16:creationId xmlns:a16="http://schemas.microsoft.com/office/drawing/2014/main" id="{264B169C-4B8B-33FF-CBDE-A827F2FA6E47}"/>
                </a:ext>
              </a:extLst>
            </p:cNvPr>
            <p:cNvSpPr txBox="1"/>
            <p:nvPr/>
          </p:nvSpPr>
          <p:spPr>
            <a:xfrm>
              <a:off x="1054416" y="1989812"/>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FOCUS op gedrag</a:t>
              </a:r>
            </a:p>
          </p:txBody>
        </p:sp>
        <p:sp>
          <p:nvSpPr>
            <p:cNvPr id="8" name="TextBox 7">
              <a:extLst>
                <a:ext uri="{FF2B5EF4-FFF2-40B4-BE49-F238E27FC236}">
                  <a16:creationId xmlns:a16="http://schemas.microsoft.com/office/drawing/2014/main" id="{D9015AF8-B8DB-224B-47D5-345D427E2C6D}"/>
                </a:ext>
              </a:extLst>
            </p:cNvPr>
            <p:cNvSpPr txBox="1"/>
            <p:nvPr/>
          </p:nvSpPr>
          <p:spPr>
            <a:xfrm>
              <a:off x="1054418" y="2508314"/>
              <a:ext cx="3405822" cy="1456489"/>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In deze training bieden we je kennis aan over hoe je met complex gedag of wat als complex gedrag ervaren wordt, kunt omgaan. Ook willen we je bewust maken van hoe je eigen gedrag hier invloed op kan hebben.</a:t>
              </a:r>
              <a:endParaRPr lang="en-NL" sz="1200" dirty="0">
                <a:solidFill>
                  <a:schemeClr val="bg1"/>
                </a:solidFill>
                <a:latin typeface="Inter" panose="02000503000000020004" pitchFamily="2" charset="0"/>
                <a:ea typeface="Inter" panose="02000503000000020004" pitchFamily="2" charset="0"/>
              </a:endParaRPr>
            </a:p>
          </p:txBody>
        </p:sp>
        <p:sp>
          <p:nvSpPr>
            <p:cNvPr id="9" name="Rectangle 8">
              <a:extLst>
                <a:ext uri="{FF2B5EF4-FFF2-40B4-BE49-F238E27FC236}">
                  <a16:creationId xmlns:a16="http://schemas.microsoft.com/office/drawing/2014/main" id="{D60CE56C-9682-FAEC-33C5-7A46AFD83A9A}"/>
                </a:ext>
              </a:extLst>
            </p:cNvPr>
            <p:cNvSpPr/>
            <p:nvPr/>
          </p:nvSpPr>
          <p:spPr>
            <a:xfrm>
              <a:off x="1054369" y="4096675"/>
              <a:ext cx="3799329" cy="936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8972D4F8-5605-4FFA-FAFD-7EF8688E3E0E}"/>
                </a:ext>
              </a:extLst>
            </p:cNvPr>
            <p:cNvSpPr txBox="1"/>
            <p:nvPr/>
          </p:nvSpPr>
          <p:spPr>
            <a:xfrm>
              <a:off x="1205499" y="4178031"/>
              <a:ext cx="3497069" cy="773289"/>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De focus ligt op gedrag en niet op diagnoses.</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getallen hiernaast om te lezen waarom dit zo is. </a:t>
              </a:r>
            </a:p>
          </p:txBody>
        </p:sp>
        <p:sp>
          <p:nvSpPr>
            <p:cNvPr id="11" name="Rectangle 10">
              <a:extLst>
                <a:ext uri="{FF2B5EF4-FFF2-40B4-BE49-F238E27FC236}">
                  <a16:creationId xmlns:a16="http://schemas.microsoft.com/office/drawing/2014/main" id="{B97E4B85-6E35-330B-CDF2-E258409A0BD8}"/>
                </a:ext>
              </a:extLst>
            </p:cNvPr>
            <p:cNvSpPr/>
            <p:nvPr/>
          </p:nvSpPr>
          <p:spPr>
            <a:xfrm>
              <a:off x="975169" y="208527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5" name="Rectangle 14">
            <a:extLst>
              <a:ext uri="{FF2B5EF4-FFF2-40B4-BE49-F238E27FC236}">
                <a16:creationId xmlns:a16="http://schemas.microsoft.com/office/drawing/2014/main" id="{67C4B03A-DA91-DEFE-2A31-ADB35F77C6EF}"/>
              </a:ext>
            </a:extLst>
          </p:cNvPr>
          <p:cNvSpPr/>
          <p:nvPr/>
        </p:nvSpPr>
        <p:spPr>
          <a:xfrm>
            <a:off x="5384040" y="948058"/>
            <a:ext cx="540000" cy="540000"/>
          </a:xfrm>
          <a:prstGeom prst="rect">
            <a:avLst/>
          </a:prstGeom>
          <a:solidFill>
            <a:srgbClr val="2D2D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latin typeface="Douglas-Calgury Block" panose="00000500000000000000" pitchFamily="50" charset="0"/>
              </a:rPr>
              <a:t>01</a:t>
            </a:r>
          </a:p>
        </p:txBody>
      </p:sp>
      <p:grpSp>
        <p:nvGrpSpPr>
          <p:cNvPr id="20" name="Group 19">
            <a:extLst>
              <a:ext uri="{FF2B5EF4-FFF2-40B4-BE49-F238E27FC236}">
                <a16:creationId xmlns:a16="http://schemas.microsoft.com/office/drawing/2014/main" id="{930FDD70-E858-289A-D5F8-AC3733DABCAE}"/>
              </a:ext>
            </a:extLst>
          </p:cNvPr>
          <p:cNvGrpSpPr/>
          <p:nvPr/>
        </p:nvGrpSpPr>
        <p:grpSpPr>
          <a:xfrm>
            <a:off x="6165613" y="938404"/>
            <a:ext cx="5132796" cy="1377654"/>
            <a:chOff x="6607573" y="1487044"/>
            <a:chExt cx="5132796" cy="1377654"/>
          </a:xfrm>
        </p:grpSpPr>
        <p:pic>
          <p:nvPicPr>
            <p:cNvPr id="17" name="Picture 16">
              <a:extLst>
                <a:ext uri="{FF2B5EF4-FFF2-40B4-BE49-F238E27FC236}">
                  <a16:creationId xmlns:a16="http://schemas.microsoft.com/office/drawing/2014/main" id="{4AAB59AA-2A32-4CDF-8CED-63DC52AA0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573" y="1487044"/>
              <a:ext cx="266700" cy="571500"/>
            </a:xfrm>
            <a:prstGeom prst="rect">
              <a:avLst/>
            </a:prstGeom>
          </p:spPr>
        </p:pic>
        <p:sp>
          <p:nvSpPr>
            <p:cNvPr id="18" name="Rectangle 17">
              <a:extLst>
                <a:ext uri="{FF2B5EF4-FFF2-40B4-BE49-F238E27FC236}">
                  <a16:creationId xmlns:a16="http://schemas.microsoft.com/office/drawing/2014/main" id="{5AD8963A-B59B-D4BD-3CCC-49C8CF139375}"/>
                </a:ext>
              </a:extLst>
            </p:cNvPr>
            <p:cNvSpPr/>
            <p:nvPr/>
          </p:nvSpPr>
          <p:spPr>
            <a:xfrm>
              <a:off x="6880369" y="1496698"/>
              <a:ext cx="4860000" cy="1368000"/>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19" name="TextBox 18">
              <a:extLst>
                <a:ext uri="{FF2B5EF4-FFF2-40B4-BE49-F238E27FC236}">
                  <a16:creationId xmlns:a16="http://schemas.microsoft.com/office/drawing/2014/main" id="{D2A3B699-C013-050C-509B-0E81336818B6}"/>
                </a:ext>
              </a:extLst>
            </p:cNvPr>
            <p:cNvSpPr txBox="1"/>
            <p:nvPr/>
          </p:nvSpPr>
          <p:spPr>
            <a:xfrm>
              <a:off x="7078369" y="1604698"/>
              <a:ext cx="4662000" cy="1200329"/>
            </a:xfrm>
            <a:prstGeom prst="rect">
              <a:avLst/>
            </a:prstGeom>
            <a:noFill/>
          </p:spPr>
          <p:txBody>
            <a:bodyPr wrap="square" rtlCol="0">
              <a:spAutoFit/>
            </a:bodyPr>
            <a:lstStyle/>
            <a:p>
              <a:r>
                <a:rPr lang="nl-NL" sz="1200" dirty="0">
                  <a:solidFill>
                    <a:schemeClr val="bg1"/>
                  </a:solidFill>
                  <a:latin typeface="Inter" panose="02000503000000020004" pitchFamily="2" charset="0"/>
                  <a:ea typeface="Inter" panose="02000503000000020004" pitchFamily="2" charset="0"/>
                </a:rPr>
                <a:t>Iedere persoon is uniek en heeft zijn eigen levensgeschiedenis, persoonlijkheid en omgeving. Een diagnose zegt niets over wie iemand is, zijn of haar gedrag en hoe om te gaan met deze persoon. Door over gedrag in plaats van diagnoses te spreken, kan je een beter inzicht krijgen over hoe om te gaan met de behoeftes van een persoon.</a:t>
              </a:r>
            </a:p>
          </p:txBody>
        </p:sp>
      </p:grpSp>
      <p:grpSp>
        <p:nvGrpSpPr>
          <p:cNvPr id="21" name="Group 20">
            <a:extLst>
              <a:ext uri="{FF2B5EF4-FFF2-40B4-BE49-F238E27FC236}">
                <a16:creationId xmlns:a16="http://schemas.microsoft.com/office/drawing/2014/main" id="{7C6AF590-DB44-623E-0CD3-AFC066E254BE}"/>
              </a:ext>
            </a:extLst>
          </p:cNvPr>
          <p:cNvGrpSpPr/>
          <p:nvPr/>
        </p:nvGrpSpPr>
        <p:grpSpPr>
          <a:xfrm>
            <a:off x="6165613" y="2524648"/>
            <a:ext cx="5132796" cy="873654"/>
            <a:chOff x="6607573" y="1487044"/>
            <a:chExt cx="5132796" cy="873654"/>
          </a:xfrm>
        </p:grpSpPr>
        <p:pic>
          <p:nvPicPr>
            <p:cNvPr id="22" name="Picture 21">
              <a:extLst>
                <a:ext uri="{FF2B5EF4-FFF2-40B4-BE49-F238E27FC236}">
                  <a16:creationId xmlns:a16="http://schemas.microsoft.com/office/drawing/2014/main" id="{C84DF486-2A16-7305-FC61-9712DDA402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573" y="1487044"/>
              <a:ext cx="266700" cy="571500"/>
            </a:xfrm>
            <a:prstGeom prst="rect">
              <a:avLst/>
            </a:prstGeom>
          </p:spPr>
        </p:pic>
        <p:sp>
          <p:nvSpPr>
            <p:cNvPr id="23" name="Rectangle 22">
              <a:extLst>
                <a:ext uri="{FF2B5EF4-FFF2-40B4-BE49-F238E27FC236}">
                  <a16:creationId xmlns:a16="http://schemas.microsoft.com/office/drawing/2014/main" id="{1CA262EF-66B9-348D-EEA0-66509335AF98}"/>
                </a:ext>
              </a:extLst>
            </p:cNvPr>
            <p:cNvSpPr/>
            <p:nvPr/>
          </p:nvSpPr>
          <p:spPr>
            <a:xfrm>
              <a:off x="6880369" y="1496698"/>
              <a:ext cx="4860000" cy="864000"/>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24" name="TextBox 23">
              <a:extLst>
                <a:ext uri="{FF2B5EF4-FFF2-40B4-BE49-F238E27FC236}">
                  <a16:creationId xmlns:a16="http://schemas.microsoft.com/office/drawing/2014/main" id="{9A3AE404-B5C3-7AD1-C992-FD7C3A8D5399}"/>
                </a:ext>
              </a:extLst>
            </p:cNvPr>
            <p:cNvSpPr txBox="1"/>
            <p:nvPr/>
          </p:nvSpPr>
          <p:spPr>
            <a:xfrm>
              <a:off x="7078369" y="1605533"/>
              <a:ext cx="4464000" cy="461665"/>
            </a:xfrm>
            <a:prstGeom prst="rect">
              <a:avLst/>
            </a:prstGeom>
            <a:noFill/>
          </p:spPr>
          <p:txBody>
            <a:bodyPr wrap="square" rtlCol="0">
              <a:spAutoFit/>
            </a:bodyPr>
            <a:lstStyle/>
            <a:p>
              <a:r>
                <a:rPr lang="nl-NL" sz="1200" dirty="0">
                  <a:solidFill>
                    <a:schemeClr val="bg1"/>
                  </a:solidFill>
                  <a:latin typeface="Inter" panose="02000503000000020004" pitchFamily="2" charset="0"/>
                  <a:ea typeface="Inter" panose="02000503000000020004" pitchFamily="2" charset="0"/>
                </a:rPr>
                <a:t>Door over gedrag te spreken, kan het duidelijker zijn waar we het over hebben en hoe je met het gedrag kan omgaan.</a:t>
              </a:r>
            </a:p>
          </p:txBody>
        </p:sp>
      </p:grpSp>
      <p:grpSp>
        <p:nvGrpSpPr>
          <p:cNvPr id="27" name="Group 26">
            <a:extLst>
              <a:ext uri="{FF2B5EF4-FFF2-40B4-BE49-F238E27FC236}">
                <a16:creationId xmlns:a16="http://schemas.microsoft.com/office/drawing/2014/main" id="{8E65172F-5F60-FD69-C675-49AD7E3F9BFA}"/>
              </a:ext>
            </a:extLst>
          </p:cNvPr>
          <p:cNvGrpSpPr/>
          <p:nvPr/>
        </p:nvGrpSpPr>
        <p:grpSpPr>
          <a:xfrm>
            <a:off x="6165613" y="3606892"/>
            <a:ext cx="5132796" cy="1053654"/>
            <a:chOff x="6607573" y="1487044"/>
            <a:chExt cx="5132796" cy="1053654"/>
          </a:xfrm>
        </p:grpSpPr>
        <p:pic>
          <p:nvPicPr>
            <p:cNvPr id="28" name="Picture 27">
              <a:extLst>
                <a:ext uri="{FF2B5EF4-FFF2-40B4-BE49-F238E27FC236}">
                  <a16:creationId xmlns:a16="http://schemas.microsoft.com/office/drawing/2014/main" id="{7BED29DC-87C4-C3AE-CE06-8F138674E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573" y="1487044"/>
              <a:ext cx="266700" cy="571500"/>
            </a:xfrm>
            <a:prstGeom prst="rect">
              <a:avLst/>
            </a:prstGeom>
          </p:spPr>
        </p:pic>
        <p:sp>
          <p:nvSpPr>
            <p:cNvPr id="29" name="Rectangle 28">
              <a:extLst>
                <a:ext uri="{FF2B5EF4-FFF2-40B4-BE49-F238E27FC236}">
                  <a16:creationId xmlns:a16="http://schemas.microsoft.com/office/drawing/2014/main" id="{23CB38FE-B605-75AD-E38E-90082FA4D894}"/>
                </a:ext>
              </a:extLst>
            </p:cNvPr>
            <p:cNvSpPr/>
            <p:nvPr/>
          </p:nvSpPr>
          <p:spPr>
            <a:xfrm>
              <a:off x="6880369" y="1496698"/>
              <a:ext cx="4860000" cy="1044000"/>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30" name="TextBox 29">
              <a:extLst>
                <a:ext uri="{FF2B5EF4-FFF2-40B4-BE49-F238E27FC236}">
                  <a16:creationId xmlns:a16="http://schemas.microsoft.com/office/drawing/2014/main" id="{C0259468-0018-E4C7-CC09-E6D9488F3187}"/>
                </a:ext>
              </a:extLst>
            </p:cNvPr>
            <p:cNvSpPr txBox="1"/>
            <p:nvPr/>
          </p:nvSpPr>
          <p:spPr>
            <a:xfrm>
              <a:off x="7078369" y="1603200"/>
              <a:ext cx="4464000" cy="830997"/>
            </a:xfrm>
            <a:prstGeom prst="rect">
              <a:avLst/>
            </a:prstGeom>
            <a:noFill/>
          </p:spPr>
          <p:txBody>
            <a:bodyPr wrap="square" rtlCol="0">
              <a:spAutoFit/>
            </a:bodyPr>
            <a:lstStyle/>
            <a:p>
              <a:r>
                <a:rPr lang="nl-NL" sz="1200">
                  <a:solidFill>
                    <a:schemeClr val="bg1"/>
                  </a:solidFill>
                  <a:latin typeface="Inter" panose="02000503000000020004" pitchFamily="2" charset="0"/>
                  <a:ea typeface="Inter" panose="02000503000000020004" pitchFamily="2" charset="0"/>
                </a:rPr>
                <a:t>Gedrag is herkenbaar. We hebben allemaal ervaringen met bijvoorbeeld verdriet, frustratie of vermoeidheid van onszelf of van een ander. Vanuit die ervaringen weet je meestal wat wel of niet helpend is. </a:t>
              </a:r>
            </a:p>
          </p:txBody>
        </p:sp>
      </p:grpSp>
      <p:grpSp>
        <p:nvGrpSpPr>
          <p:cNvPr id="31" name="Group 30">
            <a:extLst>
              <a:ext uri="{FF2B5EF4-FFF2-40B4-BE49-F238E27FC236}">
                <a16:creationId xmlns:a16="http://schemas.microsoft.com/office/drawing/2014/main" id="{D22ADD9E-33A4-348D-5B33-8CF97B1E61C6}"/>
              </a:ext>
            </a:extLst>
          </p:cNvPr>
          <p:cNvGrpSpPr/>
          <p:nvPr/>
        </p:nvGrpSpPr>
        <p:grpSpPr>
          <a:xfrm>
            <a:off x="6165613" y="4869136"/>
            <a:ext cx="5132796" cy="1053654"/>
            <a:chOff x="6607573" y="1487044"/>
            <a:chExt cx="5132796" cy="1053654"/>
          </a:xfrm>
        </p:grpSpPr>
        <p:pic>
          <p:nvPicPr>
            <p:cNvPr id="32" name="Picture 31">
              <a:extLst>
                <a:ext uri="{FF2B5EF4-FFF2-40B4-BE49-F238E27FC236}">
                  <a16:creationId xmlns:a16="http://schemas.microsoft.com/office/drawing/2014/main" id="{8510EA28-FBF7-1A64-6C45-78C52F1E0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573" y="1487044"/>
              <a:ext cx="266700" cy="571500"/>
            </a:xfrm>
            <a:prstGeom prst="rect">
              <a:avLst/>
            </a:prstGeom>
          </p:spPr>
        </p:pic>
        <p:sp>
          <p:nvSpPr>
            <p:cNvPr id="33" name="Rectangle 32">
              <a:extLst>
                <a:ext uri="{FF2B5EF4-FFF2-40B4-BE49-F238E27FC236}">
                  <a16:creationId xmlns:a16="http://schemas.microsoft.com/office/drawing/2014/main" id="{537617DB-9332-389D-7C1B-F15B1555228E}"/>
                </a:ext>
              </a:extLst>
            </p:cNvPr>
            <p:cNvSpPr/>
            <p:nvPr/>
          </p:nvSpPr>
          <p:spPr>
            <a:xfrm>
              <a:off x="6880369" y="1496698"/>
              <a:ext cx="4860000" cy="1044000"/>
            </a:xfrm>
            <a:prstGeom prst="rect">
              <a:avLst/>
            </a:prstGeom>
            <a:solidFill>
              <a:schemeClr val="bg1">
                <a:alpha val="0"/>
              </a:schemeClr>
            </a:solidFill>
            <a:ln w="25400">
              <a:solidFill>
                <a:srgbClr val="F28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nl-NL" sz="1200">
                <a:latin typeface="Inter" panose="02000503000000020004" pitchFamily="2" charset="0"/>
                <a:ea typeface="Inter" panose="02000503000000020004" pitchFamily="2" charset="0"/>
              </a:endParaRPr>
            </a:p>
          </p:txBody>
        </p:sp>
        <p:sp>
          <p:nvSpPr>
            <p:cNvPr id="34" name="TextBox 33">
              <a:extLst>
                <a:ext uri="{FF2B5EF4-FFF2-40B4-BE49-F238E27FC236}">
                  <a16:creationId xmlns:a16="http://schemas.microsoft.com/office/drawing/2014/main" id="{5C0500AC-350D-BE06-AA3E-B8D0276A3A94}"/>
                </a:ext>
              </a:extLst>
            </p:cNvPr>
            <p:cNvSpPr txBox="1"/>
            <p:nvPr/>
          </p:nvSpPr>
          <p:spPr>
            <a:xfrm>
              <a:off x="7078369" y="1603200"/>
              <a:ext cx="4464000" cy="830997"/>
            </a:xfrm>
            <a:prstGeom prst="rect">
              <a:avLst/>
            </a:prstGeom>
            <a:noFill/>
          </p:spPr>
          <p:txBody>
            <a:bodyPr wrap="square" rtlCol="0">
              <a:spAutoFit/>
            </a:bodyPr>
            <a:lstStyle/>
            <a:p>
              <a:r>
                <a:rPr lang="nl-NL" sz="1200" dirty="0">
                  <a:solidFill>
                    <a:schemeClr val="bg1"/>
                  </a:solidFill>
                  <a:latin typeface="Inter" panose="02000503000000020004" pitchFamily="2" charset="0"/>
                  <a:ea typeface="Inter" panose="02000503000000020004" pitchFamily="2" charset="0"/>
                </a:rPr>
                <a:t>Door over gedrag te spreken doe je de deur open om als mensen met elkaar in contact te treden en te reageren op elkaars gedrag. Dit is de basis van een goede (hulpverlenings)relatie. </a:t>
              </a:r>
            </a:p>
          </p:txBody>
        </p:sp>
      </p:grpSp>
      <p:pic>
        <p:nvPicPr>
          <p:cNvPr id="36" name="Picture 35" descr="A white text on an orange background&#10;&#10;Description automatically generated">
            <a:extLst>
              <a:ext uri="{FF2B5EF4-FFF2-40B4-BE49-F238E27FC236}">
                <a16:creationId xmlns:a16="http://schemas.microsoft.com/office/drawing/2014/main" id="{04C7B3F3-EE62-6636-49DF-01074D3D2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2034" y="6141034"/>
            <a:ext cx="1476375" cy="476250"/>
          </a:xfrm>
          <a:prstGeom prst="rect">
            <a:avLst/>
          </a:prstGeom>
        </p:spPr>
      </p:pic>
      <p:sp>
        <p:nvSpPr>
          <p:cNvPr id="37" name="Rectangle 36">
            <a:extLst>
              <a:ext uri="{FF2B5EF4-FFF2-40B4-BE49-F238E27FC236}">
                <a16:creationId xmlns:a16="http://schemas.microsoft.com/office/drawing/2014/main" id="{7EA5A445-13F9-8CF4-64F5-ABA1A3EA9DF7}"/>
              </a:ext>
            </a:extLst>
          </p:cNvPr>
          <p:cNvSpPr/>
          <p:nvPr/>
        </p:nvSpPr>
        <p:spPr>
          <a:xfrm>
            <a:off x="5384040" y="2522798"/>
            <a:ext cx="540000" cy="540000"/>
          </a:xfrm>
          <a:prstGeom prst="rect">
            <a:avLst/>
          </a:prstGeom>
          <a:solidFill>
            <a:srgbClr val="2D2D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latin typeface="Douglas-Calgury Block" panose="00000500000000000000" pitchFamily="50" charset="0"/>
              </a:rPr>
              <a:t>02</a:t>
            </a:r>
          </a:p>
        </p:txBody>
      </p:sp>
      <p:sp>
        <p:nvSpPr>
          <p:cNvPr id="38" name="Rectangle 37">
            <a:extLst>
              <a:ext uri="{FF2B5EF4-FFF2-40B4-BE49-F238E27FC236}">
                <a16:creationId xmlns:a16="http://schemas.microsoft.com/office/drawing/2014/main" id="{50844904-3C29-D896-F115-02D41A4FAA3D}"/>
              </a:ext>
            </a:extLst>
          </p:cNvPr>
          <p:cNvSpPr/>
          <p:nvPr/>
        </p:nvSpPr>
        <p:spPr>
          <a:xfrm>
            <a:off x="5376053" y="3634690"/>
            <a:ext cx="540000" cy="540000"/>
          </a:xfrm>
          <a:prstGeom prst="rect">
            <a:avLst/>
          </a:prstGeom>
          <a:solidFill>
            <a:srgbClr val="2D2D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latin typeface="Douglas-Calgury Block" panose="00000500000000000000" pitchFamily="50" charset="0"/>
              </a:rPr>
              <a:t>03</a:t>
            </a:r>
          </a:p>
        </p:txBody>
      </p:sp>
      <p:sp>
        <p:nvSpPr>
          <p:cNvPr id="39" name="Rectangle 38">
            <a:extLst>
              <a:ext uri="{FF2B5EF4-FFF2-40B4-BE49-F238E27FC236}">
                <a16:creationId xmlns:a16="http://schemas.microsoft.com/office/drawing/2014/main" id="{C3D815D2-9D80-7EA0-66C2-17DC64F8AAE5}"/>
              </a:ext>
            </a:extLst>
          </p:cNvPr>
          <p:cNvSpPr/>
          <p:nvPr/>
        </p:nvSpPr>
        <p:spPr>
          <a:xfrm>
            <a:off x="5384040" y="4878790"/>
            <a:ext cx="540000" cy="540000"/>
          </a:xfrm>
          <a:prstGeom prst="rect">
            <a:avLst/>
          </a:prstGeom>
          <a:solidFill>
            <a:srgbClr val="2D2D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latin typeface="Douglas-Calgury Block" panose="00000500000000000000" pitchFamily="50" charset="0"/>
              </a:rPr>
              <a:t>04</a:t>
            </a:r>
          </a:p>
        </p:txBody>
      </p:sp>
      <p:pic>
        <p:nvPicPr>
          <p:cNvPr id="2" name="Picture 1" descr="A black and orange sign with white text&#10;&#10;Description automatically generated">
            <a:extLst>
              <a:ext uri="{FF2B5EF4-FFF2-40B4-BE49-F238E27FC236}">
                <a16:creationId xmlns:a16="http://schemas.microsoft.com/office/drawing/2014/main" id="{581D483B-F017-AACA-9229-62B162256A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628" y="497"/>
            <a:ext cx="2145678" cy="828000"/>
          </a:xfrm>
          <a:prstGeom prst="rect">
            <a:avLst/>
          </a:prstGeom>
        </p:spPr>
      </p:pic>
    </p:spTree>
    <p:extLst>
      <p:ext uri="{BB962C8B-B14F-4D97-AF65-F5344CB8AC3E}">
        <p14:creationId xmlns:p14="http://schemas.microsoft.com/office/powerpoint/2010/main" val="1581124451"/>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8" cy="6854652"/>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pic>
        <p:nvPicPr>
          <p:cNvPr id="2" name="Picture 1">
            <a:extLst>
              <a:ext uri="{FF2B5EF4-FFF2-40B4-BE49-F238E27FC236}">
                <a16:creationId xmlns:a16="http://schemas.microsoft.com/office/drawing/2014/main" id="{65D9D1F6-F49F-89F6-E1AE-55E02E66B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104351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8" cy="6854652"/>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sp>
        <p:nvSpPr>
          <p:cNvPr id="7" name="Rectangle 6">
            <a:extLst>
              <a:ext uri="{FF2B5EF4-FFF2-40B4-BE49-F238E27FC236}">
                <a16:creationId xmlns:a16="http://schemas.microsoft.com/office/drawing/2014/main" id="{76A6931C-79F8-6AA3-2624-9C0933C3AC17}"/>
              </a:ext>
            </a:extLst>
          </p:cNvPr>
          <p:cNvSpPr/>
          <p:nvPr/>
        </p:nvSpPr>
        <p:spPr>
          <a:xfrm>
            <a:off x="4654952" y="1288779"/>
            <a:ext cx="4511040" cy="2330721"/>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1DD20FD9-2E5A-5802-DF63-056E6A366E67}"/>
              </a:ext>
            </a:extLst>
          </p:cNvPr>
          <p:cNvSpPr/>
          <p:nvPr/>
        </p:nvSpPr>
        <p:spPr>
          <a:xfrm>
            <a:off x="4654952" y="831579"/>
            <a:ext cx="2124340" cy="457200"/>
          </a:xfrm>
          <a:prstGeom prst="rect">
            <a:avLst/>
          </a:prstGeom>
          <a:solidFill>
            <a:srgbClr val="F28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latin typeface="Douglas-Calgury Block" panose="00000500000000000000" pitchFamily="50" charset="0"/>
              </a:rPr>
              <a:t>Signaal</a:t>
            </a:r>
            <a:r>
              <a:rPr lang="en-GB">
                <a:latin typeface="Douglas-Calgury Block" panose="00000500000000000000" pitchFamily="50" charset="0"/>
              </a:rPr>
              <a:t> </a:t>
            </a:r>
            <a:r>
              <a:rPr lang="en-GB" err="1">
                <a:latin typeface="Douglas-Calgury Block" panose="00000500000000000000" pitchFamily="50" charset="0"/>
              </a:rPr>
              <a:t>gevonden</a:t>
            </a:r>
            <a:r>
              <a:rPr lang="en-GB">
                <a:latin typeface="Douglas-Calgury Block" panose="00000500000000000000" pitchFamily="50" charset="0"/>
              </a:rPr>
              <a:t>!</a:t>
            </a:r>
            <a:endParaRPr lang="en-NL">
              <a:latin typeface="Douglas-Calgury Block" panose="00000500000000000000" pitchFamily="50" charset="0"/>
            </a:endParaRPr>
          </a:p>
        </p:txBody>
      </p:sp>
      <p:sp>
        <p:nvSpPr>
          <p:cNvPr id="9" name="TextBox 8">
            <a:extLst>
              <a:ext uri="{FF2B5EF4-FFF2-40B4-BE49-F238E27FC236}">
                <a16:creationId xmlns:a16="http://schemas.microsoft.com/office/drawing/2014/main" id="{16AD41FE-E00C-EF43-56A0-AE16B667B9CA}"/>
              </a:ext>
            </a:extLst>
          </p:cNvPr>
          <p:cNvSpPr txBox="1"/>
          <p:nvPr/>
        </p:nvSpPr>
        <p:spPr>
          <a:xfrm>
            <a:off x="5077041" y="1491996"/>
            <a:ext cx="3679317" cy="830997"/>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Stapels boeken </a:t>
            </a:r>
          </a:p>
          <a:p>
            <a:r>
              <a:rPr lang="nl-NL" sz="2400">
                <a:solidFill>
                  <a:schemeClr val="bg1"/>
                </a:solidFill>
                <a:latin typeface="Douglas-Calgury Block" panose="00000500000000000000" pitchFamily="50" charset="0"/>
              </a:rPr>
              <a:t>en tijdschriften</a:t>
            </a:r>
          </a:p>
        </p:txBody>
      </p:sp>
      <p:sp>
        <p:nvSpPr>
          <p:cNvPr id="10" name="TextBox 9">
            <a:extLst>
              <a:ext uri="{FF2B5EF4-FFF2-40B4-BE49-F238E27FC236}">
                <a16:creationId xmlns:a16="http://schemas.microsoft.com/office/drawing/2014/main" id="{38933973-CD63-F64B-250E-EA024E4D12A1}"/>
              </a:ext>
            </a:extLst>
          </p:cNvPr>
          <p:cNvSpPr txBox="1"/>
          <p:nvPr/>
        </p:nvSpPr>
        <p:spPr>
          <a:xfrm>
            <a:off x="5076222" y="2373765"/>
            <a:ext cx="3762110" cy="994824"/>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De hoeveelheid spullen die je ziet, overvalt je. De helft van het bed ligt vol met nette stapels boeken en tijdschriften. Hoe kan Greetje zo slapen?</a:t>
            </a:r>
          </a:p>
        </p:txBody>
      </p:sp>
      <p:sp>
        <p:nvSpPr>
          <p:cNvPr id="11" name="Rectangle 10">
            <a:extLst>
              <a:ext uri="{FF2B5EF4-FFF2-40B4-BE49-F238E27FC236}">
                <a16:creationId xmlns:a16="http://schemas.microsoft.com/office/drawing/2014/main" id="{CF0BE0BE-934F-008B-683F-DE5042530B34}"/>
              </a:ext>
            </a:extLst>
          </p:cNvPr>
          <p:cNvSpPr/>
          <p:nvPr/>
        </p:nvSpPr>
        <p:spPr>
          <a:xfrm>
            <a:off x="4995077" y="1585422"/>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6B35C528-A66D-09E7-4DEE-1ECA93E0683D}"/>
              </a:ext>
            </a:extLst>
          </p:cNvPr>
          <p:cNvSpPr txBox="1"/>
          <p:nvPr/>
        </p:nvSpPr>
        <p:spPr>
          <a:xfrm>
            <a:off x="8001374" y="1563922"/>
            <a:ext cx="912957"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Sluiten</a:t>
            </a:r>
            <a:r>
              <a:rPr lang="en-GB" sz="1200">
                <a:solidFill>
                  <a:srgbClr val="F2802D"/>
                </a:solidFill>
                <a:latin typeface="Douglas-Calgury Block" panose="00000500000000000000" pitchFamily="50" charset="0"/>
              </a:rPr>
              <a:t> x</a:t>
            </a:r>
            <a:endParaRPr lang="en-NL" sz="1200">
              <a:solidFill>
                <a:srgbClr val="F2802D"/>
              </a:solidFill>
              <a:latin typeface="Douglas-Calgury Block" panose="00000500000000000000" pitchFamily="50" charset="0"/>
            </a:endParaRPr>
          </a:p>
        </p:txBody>
      </p:sp>
      <p:sp>
        <p:nvSpPr>
          <p:cNvPr id="13" name="TextBox 12">
            <a:extLst>
              <a:ext uri="{FF2B5EF4-FFF2-40B4-BE49-F238E27FC236}">
                <a16:creationId xmlns:a16="http://schemas.microsoft.com/office/drawing/2014/main" id="{54324B24-BE55-8633-8E26-54B79C75F372}"/>
              </a:ext>
            </a:extLst>
          </p:cNvPr>
          <p:cNvSpPr txBox="1"/>
          <p:nvPr/>
        </p:nvSpPr>
        <p:spPr>
          <a:xfrm>
            <a:off x="12351632" y="6113038"/>
            <a:ext cx="3394173" cy="646331"/>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Make-up en sierraden</a:t>
            </a:r>
          </a:p>
          <a:p>
            <a:r>
              <a:rPr lang="nl-NL" sz="1200">
                <a:latin typeface="Inter" panose="02000503000000020004" pitchFamily="2" charset="0"/>
                <a:ea typeface="Inter" panose="02000503000000020004" pitchFamily="2" charset="0"/>
              </a:rPr>
              <a:t>De kaptafel ligt vol met make-up producten en sierraden. Je ziet bijna de tafel niet meer.</a:t>
            </a:r>
          </a:p>
        </p:txBody>
      </p:sp>
      <p:sp>
        <p:nvSpPr>
          <p:cNvPr id="14" name="TextBox 13">
            <a:extLst>
              <a:ext uri="{FF2B5EF4-FFF2-40B4-BE49-F238E27FC236}">
                <a16:creationId xmlns:a16="http://schemas.microsoft.com/office/drawing/2014/main" id="{2DB3A150-E9DA-A040-58BC-921A5837E59B}"/>
              </a:ext>
            </a:extLst>
          </p:cNvPr>
          <p:cNvSpPr txBox="1"/>
          <p:nvPr/>
        </p:nvSpPr>
        <p:spPr>
          <a:xfrm>
            <a:off x="12351632" y="4903321"/>
            <a:ext cx="3395272" cy="646331"/>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Bontjassen</a:t>
            </a:r>
          </a:p>
          <a:p>
            <a:r>
              <a:rPr lang="nl-NL" sz="1200">
                <a:latin typeface="Inter" panose="02000503000000020004" pitchFamily="2" charset="0"/>
                <a:ea typeface="Inter" panose="02000503000000020004" pitchFamily="2" charset="0"/>
              </a:rPr>
              <a:t>Op een kledingrek hangen zeker drie bondjassen. </a:t>
            </a:r>
          </a:p>
        </p:txBody>
      </p:sp>
      <p:sp>
        <p:nvSpPr>
          <p:cNvPr id="15" name="TextBox 14">
            <a:extLst>
              <a:ext uri="{FF2B5EF4-FFF2-40B4-BE49-F238E27FC236}">
                <a16:creationId xmlns:a16="http://schemas.microsoft.com/office/drawing/2014/main" id="{003F123E-11AF-1A1C-7BB3-CF076CCDBB00}"/>
              </a:ext>
            </a:extLst>
          </p:cNvPr>
          <p:cNvSpPr txBox="1"/>
          <p:nvPr/>
        </p:nvSpPr>
        <p:spPr>
          <a:xfrm>
            <a:off x="12351632" y="3508937"/>
            <a:ext cx="3395272" cy="830997"/>
          </a:xfrm>
          <a:prstGeom prst="rect">
            <a:avLst/>
          </a:prstGeom>
          <a:noFill/>
        </p:spPr>
        <p:txBody>
          <a:bodyPr wrap="square" rtlCol="0">
            <a:spAutoFit/>
          </a:bodyPr>
          <a:lstStyle/>
          <a:p>
            <a:r>
              <a:rPr lang="nl-NL" sz="1200" b="1">
                <a:latin typeface="Inter" panose="02000503000000020004" pitchFamily="2" charset="0"/>
                <a:ea typeface="Inter" panose="02000503000000020004" pitchFamily="2" charset="0"/>
              </a:rPr>
              <a:t>Overvolle kledingkast</a:t>
            </a:r>
          </a:p>
          <a:p>
            <a:r>
              <a:rPr lang="nl-NL" sz="1200">
                <a:latin typeface="Inter" panose="02000503000000020004" pitchFamily="2" charset="0"/>
                <a:ea typeface="Inter" panose="02000503000000020004" pitchFamily="2" charset="0"/>
              </a:rPr>
              <a:t>De deur van de kledingkast staat open. De kast puilt uit van de kleding. Er is geen enkele ruimte meer over. </a:t>
            </a:r>
          </a:p>
        </p:txBody>
      </p:sp>
      <p:pic>
        <p:nvPicPr>
          <p:cNvPr id="2" name="Picture 1">
            <a:extLst>
              <a:ext uri="{FF2B5EF4-FFF2-40B4-BE49-F238E27FC236}">
                <a16:creationId xmlns:a16="http://schemas.microsoft.com/office/drawing/2014/main" id="{65D9D1F6-F49F-89F6-E1AE-55E02E66B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2826939953"/>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54964-CDC8-68E5-0F33-F9B713D244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8" cy="6854652"/>
          </a:xfrm>
          <a:prstGeom prst="rect">
            <a:avLst/>
          </a:prstGeom>
        </p:spPr>
      </p:pic>
      <p:sp>
        <p:nvSpPr>
          <p:cNvPr id="4" name="Rectangle 3">
            <a:extLst>
              <a:ext uri="{FF2B5EF4-FFF2-40B4-BE49-F238E27FC236}">
                <a16:creationId xmlns:a16="http://schemas.microsoft.com/office/drawing/2014/main" id="{144B0C2F-A657-63E2-17A4-3C9648BEDD2A}"/>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0022466E-F5C8-4B21-06B7-FCE3198EA7F3}"/>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Welke signalen kom je tegen?</a:t>
            </a:r>
          </a:p>
          <a:p>
            <a:pPr>
              <a:lnSpc>
                <a:spcPts val="1800"/>
              </a:lnSpc>
            </a:pPr>
            <a:r>
              <a:rPr lang="nl-NL" sz="1200">
                <a:solidFill>
                  <a:srgbClr val="17212D"/>
                </a:solidFill>
                <a:latin typeface="Douglas-Calgury Block" panose="00000500000000000000" pitchFamily="50" charset="0"/>
                <a:ea typeface="Inter" panose="02000503000000020004" pitchFamily="2" charset="0"/>
              </a:rPr>
              <a:t>Klik op de signalen.</a:t>
            </a:r>
          </a:p>
        </p:txBody>
      </p:sp>
      <p:pic>
        <p:nvPicPr>
          <p:cNvPr id="2" name="Picture 1">
            <a:extLst>
              <a:ext uri="{FF2B5EF4-FFF2-40B4-BE49-F238E27FC236}">
                <a16:creationId xmlns:a16="http://schemas.microsoft.com/office/drawing/2014/main" id="{65D9D1F6-F49F-89F6-E1AE-55E02E66B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pic>
        <p:nvPicPr>
          <p:cNvPr id="16" name="Picture 15" descr="A black rectangle with white text&#10;&#10;Description automatically generated">
            <a:extLst>
              <a:ext uri="{FF2B5EF4-FFF2-40B4-BE49-F238E27FC236}">
                <a16:creationId xmlns:a16="http://schemas.microsoft.com/office/drawing/2014/main" id="{A625A9BF-C889-A3B2-AD33-5597AD5DD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17" name="Rectangle 16">
            <a:extLst>
              <a:ext uri="{FF2B5EF4-FFF2-40B4-BE49-F238E27FC236}">
                <a16:creationId xmlns:a16="http://schemas.microsoft.com/office/drawing/2014/main" id="{53FDBAFE-288F-D26E-E1CD-374F59E5BC75}"/>
              </a:ext>
            </a:extLst>
          </p:cNvPr>
          <p:cNvSpPr/>
          <p:nvPr/>
        </p:nvSpPr>
        <p:spPr>
          <a:xfrm>
            <a:off x="6032698" y="972254"/>
            <a:ext cx="5800577" cy="3504053"/>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4687027D-0920-6F4B-5C70-9C03C6B7C158}"/>
              </a:ext>
            </a:extLst>
          </p:cNvPr>
          <p:cNvSpPr txBox="1"/>
          <p:nvPr/>
        </p:nvSpPr>
        <p:spPr>
          <a:xfrm>
            <a:off x="6438904" y="1296674"/>
            <a:ext cx="3276600"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Goed gedaan! / Helaas!</a:t>
            </a:r>
          </a:p>
        </p:txBody>
      </p:sp>
      <p:sp>
        <p:nvSpPr>
          <p:cNvPr id="19" name="TextBox 18">
            <a:extLst>
              <a:ext uri="{FF2B5EF4-FFF2-40B4-BE49-F238E27FC236}">
                <a16:creationId xmlns:a16="http://schemas.microsoft.com/office/drawing/2014/main" id="{08E66132-336E-0F11-8BDB-D9FEECB65780}"/>
              </a:ext>
            </a:extLst>
          </p:cNvPr>
          <p:cNvSpPr txBox="1"/>
          <p:nvPr/>
        </p:nvSpPr>
        <p:spPr>
          <a:xfrm>
            <a:off x="6438904" y="1827812"/>
            <a:ext cx="5033306" cy="214898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Verwardheid kan zich op veel verschillende manieren uitten. Andere voorbeelden kunnen zijn: </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Veranderingen in de hygiëne van de woning of de persoon zelf.</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Onrustig, zenuwachtig of angstig gedrag.</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Wanneer iemand zich opeens afzondert of terugtrekt. </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Wanneer iemand in zichzelf praat of vreemde verhalen verteld.</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(Toename van) middelengebruik.</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Moeite hebben met de aandacht erbij houden. </a:t>
            </a:r>
          </a:p>
          <a:p>
            <a:pPr marL="171450" indent="-171450">
              <a:lnSpc>
                <a:spcPts val="1800"/>
              </a:lnSpc>
              <a:buFont typeface="Arial" panose="020B0604020202020204" pitchFamily="34" charset="0"/>
              <a:buChar char="•"/>
            </a:pPr>
            <a:r>
              <a:rPr lang="nl-NL" sz="1200">
                <a:solidFill>
                  <a:srgbClr val="17212D"/>
                </a:solidFill>
                <a:latin typeface="Inter" panose="02000503000000020004" pitchFamily="2" charset="0"/>
                <a:ea typeface="Inter" panose="02000503000000020004" pitchFamily="2" charset="0"/>
              </a:rPr>
              <a:t>Niet weten welke dag of tijd het is.</a:t>
            </a:r>
          </a:p>
        </p:txBody>
      </p:sp>
      <p:pic>
        <p:nvPicPr>
          <p:cNvPr id="20" name="Picture 19" descr="A white text on an orange background&#10;&#10;Description automatically generated">
            <a:extLst>
              <a:ext uri="{FF2B5EF4-FFF2-40B4-BE49-F238E27FC236}">
                <a16:creationId xmlns:a16="http://schemas.microsoft.com/office/drawing/2014/main" id="{F7E1E13F-841E-EFEC-F244-8DDE9C64CB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188" y="4493962"/>
            <a:ext cx="1476375" cy="476250"/>
          </a:xfrm>
          <a:prstGeom prst="rect">
            <a:avLst/>
          </a:prstGeom>
        </p:spPr>
      </p:pic>
      <p:sp>
        <p:nvSpPr>
          <p:cNvPr id="21" name="Rectangle 20">
            <a:extLst>
              <a:ext uri="{FF2B5EF4-FFF2-40B4-BE49-F238E27FC236}">
                <a16:creationId xmlns:a16="http://schemas.microsoft.com/office/drawing/2014/main" id="{BC466AFF-E5FC-37D5-B316-5313945D2A52}"/>
              </a:ext>
            </a:extLst>
          </p:cNvPr>
          <p:cNvSpPr/>
          <p:nvPr/>
        </p:nvSpPr>
        <p:spPr>
          <a:xfrm>
            <a:off x="10231563" y="516949"/>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653729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D18BE-F12E-9ED0-0EEB-BAA6103BDF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47"/>
            <a:ext cx="12191999" cy="6854653"/>
          </a:xfrm>
          <a:prstGeom prst="rect">
            <a:avLst/>
          </a:prstGeom>
        </p:spPr>
      </p:pic>
      <p:sp>
        <p:nvSpPr>
          <p:cNvPr id="4" name="Rectangle 3">
            <a:extLst>
              <a:ext uri="{FF2B5EF4-FFF2-40B4-BE49-F238E27FC236}">
                <a16:creationId xmlns:a16="http://schemas.microsoft.com/office/drawing/2014/main" id="{8C42F28B-AC4F-A2AF-11ED-60B394D1C19F}"/>
              </a:ext>
            </a:extLst>
          </p:cNvPr>
          <p:cNvSpPr/>
          <p:nvPr/>
        </p:nvSpPr>
        <p:spPr>
          <a:xfrm>
            <a:off x="618646" y="839199"/>
            <a:ext cx="3252314" cy="74830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F514614-03AF-4CC5-EE2F-05A386D29F50}"/>
              </a:ext>
            </a:extLst>
          </p:cNvPr>
          <p:cNvSpPr txBox="1"/>
          <p:nvPr/>
        </p:nvSpPr>
        <p:spPr>
          <a:xfrm>
            <a:off x="674152" y="912113"/>
            <a:ext cx="3085048"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Mevrouw loopt op je af.</a:t>
            </a:r>
          </a:p>
          <a:p>
            <a:pPr>
              <a:lnSpc>
                <a:spcPts val="1800"/>
              </a:lnSpc>
            </a:pPr>
            <a:r>
              <a:rPr lang="nl-NL" sz="1200">
                <a:solidFill>
                  <a:srgbClr val="17212D"/>
                </a:solidFill>
                <a:latin typeface="Douglas-Calgury Block" panose="00000500000000000000" pitchFamily="50" charset="0"/>
                <a:ea typeface="Inter" panose="02000503000000020004" pitchFamily="2" charset="0"/>
              </a:rPr>
              <a:t>Luister naar haar verhaal.</a:t>
            </a:r>
          </a:p>
        </p:txBody>
      </p:sp>
      <p:sp>
        <p:nvSpPr>
          <p:cNvPr id="6" name="Rectangle 5">
            <a:extLst>
              <a:ext uri="{FF2B5EF4-FFF2-40B4-BE49-F238E27FC236}">
                <a16:creationId xmlns:a16="http://schemas.microsoft.com/office/drawing/2014/main" id="{CB8B233A-724E-CD54-B391-2F4CE5FD6897}"/>
              </a:ext>
            </a:extLst>
          </p:cNvPr>
          <p:cNvSpPr/>
          <p:nvPr/>
        </p:nvSpPr>
        <p:spPr>
          <a:xfrm>
            <a:off x="618645" y="1598718"/>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1705524"/>
            <a:ext cx="2384817"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sp>
        <p:nvSpPr>
          <p:cNvPr id="8" name="Rectangle 7">
            <a:extLst>
              <a:ext uri="{FF2B5EF4-FFF2-40B4-BE49-F238E27FC236}">
                <a16:creationId xmlns:a16="http://schemas.microsoft.com/office/drawing/2014/main" id="{411291E3-3D04-ED9A-6ECA-982F6C360FA3}"/>
              </a:ext>
            </a:extLst>
          </p:cNvPr>
          <p:cNvSpPr/>
          <p:nvPr/>
        </p:nvSpPr>
        <p:spPr>
          <a:xfrm>
            <a:off x="1024128" y="1792045"/>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128" y="2134969"/>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D629865C-BCE8-11C6-98A4-2974A009E011}"/>
              </a:ext>
            </a:extLst>
          </p:cNvPr>
          <p:cNvSpPr txBox="1"/>
          <p:nvPr/>
        </p:nvSpPr>
        <p:spPr>
          <a:xfrm>
            <a:off x="12429551" y="2053319"/>
            <a:ext cx="3683188" cy="1754326"/>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b="1" dirty="0">
                <a:latin typeface="Inter" panose="02000503000000020004" pitchFamily="2" charset="0"/>
                <a:ea typeface="Inter" panose="02000503000000020004" pitchFamily="2" charset="0"/>
              </a:rPr>
              <a:t>(op commanderende en dwingende toon)</a:t>
            </a:r>
          </a:p>
          <a:p>
            <a:r>
              <a:rPr lang="nl-NL" sz="1200" dirty="0">
                <a:latin typeface="Inter" panose="02000503000000020004" pitchFamily="2" charset="0"/>
                <a:ea typeface="Inter" panose="02000503000000020004" pitchFamily="2" charset="0"/>
              </a:rPr>
              <a:t>“Kijk eens hier. Zie je deze stoflaag? Ik verwacht dat je alles goed afstoft, plank voor plank en van boven naar beneden. Bij voorkeur met een microvezeldoek. En zorg ervoor dat je naast stofzuigen en dweilen, ook de spiegel schoonmaakt, de prullenbak leegt en het bed verschoont. Ik hou niet van half werk.” </a:t>
            </a:r>
          </a:p>
        </p:txBody>
      </p:sp>
      <p:sp>
        <p:nvSpPr>
          <p:cNvPr id="12" name="TextBox 11">
            <a:extLst>
              <a:ext uri="{FF2B5EF4-FFF2-40B4-BE49-F238E27FC236}">
                <a16:creationId xmlns:a16="http://schemas.microsoft.com/office/drawing/2014/main" id="{614642F4-912F-3A3F-4F9F-25AA9545C567}"/>
              </a:ext>
            </a:extLst>
          </p:cNvPr>
          <p:cNvSpPr txBox="1"/>
          <p:nvPr/>
        </p:nvSpPr>
        <p:spPr>
          <a:xfrm>
            <a:off x="1328928" y="2148870"/>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Tree>
    <p:extLst>
      <p:ext uri="{BB962C8B-B14F-4D97-AF65-F5344CB8AC3E}">
        <p14:creationId xmlns:p14="http://schemas.microsoft.com/office/powerpoint/2010/main" val="1181829883"/>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88824-5372-89CA-8F31-40D3BD4AEF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3"/>
          </a:xfrm>
          <a:prstGeom prst="rect">
            <a:avLst/>
          </a:prstGeom>
        </p:spPr>
      </p:pic>
      <p:sp>
        <p:nvSpPr>
          <p:cNvPr id="6" name="Rectangle 5">
            <a:extLst>
              <a:ext uri="{FF2B5EF4-FFF2-40B4-BE49-F238E27FC236}">
                <a16:creationId xmlns:a16="http://schemas.microsoft.com/office/drawing/2014/main" id="{CB8B233A-724E-CD54-B391-2F4CE5FD6897}"/>
              </a:ext>
            </a:extLst>
          </p:cNvPr>
          <p:cNvSpPr/>
          <p:nvPr/>
        </p:nvSpPr>
        <p:spPr>
          <a:xfrm>
            <a:off x="618645" y="83608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94288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sp>
        <p:nvSpPr>
          <p:cNvPr id="8" name="Rectangle 7">
            <a:extLst>
              <a:ext uri="{FF2B5EF4-FFF2-40B4-BE49-F238E27FC236}">
                <a16:creationId xmlns:a16="http://schemas.microsoft.com/office/drawing/2014/main" id="{411291E3-3D04-ED9A-6ECA-982F6C360FA3}"/>
              </a:ext>
            </a:extLst>
          </p:cNvPr>
          <p:cNvSpPr/>
          <p:nvPr/>
        </p:nvSpPr>
        <p:spPr>
          <a:xfrm>
            <a:off x="1024128" y="102941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128" y="1372334"/>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2" name="TextBox 11">
            <a:extLst>
              <a:ext uri="{FF2B5EF4-FFF2-40B4-BE49-F238E27FC236}">
                <a16:creationId xmlns:a16="http://schemas.microsoft.com/office/drawing/2014/main" id="{614642F4-912F-3A3F-4F9F-25AA9545C567}"/>
              </a:ext>
            </a:extLst>
          </p:cNvPr>
          <p:cNvSpPr txBox="1"/>
          <p:nvPr/>
        </p:nvSpPr>
        <p:spPr>
          <a:xfrm>
            <a:off x="1328928" y="138623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5" name="TextBox 4">
            <a:extLst>
              <a:ext uri="{FF2B5EF4-FFF2-40B4-BE49-F238E27FC236}">
                <a16:creationId xmlns:a16="http://schemas.microsoft.com/office/drawing/2014/main" id="{FB5B4153-1BF3-182D-0B10-532E641B8C48}"/>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1" name="Rectangle 10">
            <a:extLst>
              <a:ext uri="{FF2B5EF4-FFF2-40B4-BE49-F238E27FC236}">
                <a16:creationId xmlns:a16="http://schemas.microsoft.com/office/drawing/2014/main" id="{25CC1A89-3ADC-8DD0-AB2B-EFB5A98AE9A2}"/>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4" name="Picture 33">
            <a:extLst>
              <a:ext uri="{FF2B5EF4-FFF2-40B4-BE49-F238E27FC236}">
                <a16:creationId xmlns:a16="http://schemas.microsoft.com/office/drawing/2014/main" id="{F03E4ED2-4CB8-4D75-9994-10DE53A40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623325"/>
            <a:ext cx="1943100" cy="466725"/>
          </a:xfrm>
          <a:prstGeom prst="rect">
            <a:avLst/>
          </a:prstGeom>
        </p:spPr>
      </p:pic>
      <p:grpSp>
        <p:nvGrpSpPr>
          <p:cNvPr id="2" name="Group 1">
            <a:extLst>
              <a:ext uri="{FF2B5EF4-FFF2-40B4-BE49-F238E27FC236}">
                <a16:creationId xmlns:a16="http://schemas.microsoft.com/office/drawing/2014/main" id="{60778883-F05F-05F1-B53B-8EC4097CB97F}"/>
              </a:ext>
            </a:extLst>
          </p:cNvPr>
          <p:cNvGrpSpPr/>
          <p:nvPr/>
        </p:nvGrpSpPr>
        <p:grpSpPr>
          <a:xfrm>
            <a:off x="4002040" y="2436553"/>
            <a:ext cx="4320000" cy="648000"/>
            <a:chOff x="2793765" y="3770902"/>
            <a:chExt cx="3816087" cy="648000"/>
          </a:xfrm>
        </p:grpSpPr>
        <p:sp>
          <p:nvSpPr>
            <p:cNvPr id="3" name="Rectangle 2">
              <a:extLst>
                <a:ext uri="{FF2B5EF4-FFF2-40B4-BE49-F238E27FC236}">
                  <a16:creationId xmlns:a16="http://schemas.microsoft.com/office/drawing/2014/main" id="{2F799D9B-DA41-D7B5-E1E2-BEB1E9FC9ED1}"/>
                </a:ext>
              </a:extLst>
            </p:cNvPr>
            <p:cNvSpPr/>
            <p:nvPr/>
          </p:nvSpPr>
          <p:spPr>
            <a:xfrm>
              <a:off x="2793765" y="3770902"/>
              <a:ext cx="3816087"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A7FE78E7-214C-20E1-B23B-003A7BBD37DE}"/>
                </a:ext>
              </a:extLst>
            </p:cNvPr>
            <p:cNvSpPr txBox="1"/>
            <p:nvPr/>
          </p:nvSpPr>
          <p:spPr>
            <a:xfrm>
              <a:off x="2953397" y="3864070"/>
              <a:ext cx="3542653" cy="461665"/>
            </a:xfrm>
            <a:prstGeom prst="rect">
              <a:avLst/>
            </a:prstGeom>
            <a:noFill/>
          </p:spPr>
          <p:txBody>
            <a:bodyPr wrap="square" rtlCol="0">
              <a:spAutoFit/>
            </a:bodyPr>
            <a:lstStyle/>
            <a:p>
              <a:r>
                <a:rPr lang="nl-NL" sz="1200" dirty="0">
                  <a:latin typeface="Douglas-Calgury Block" panose="00000500000000000000" pitchFamily="50" charset="0"/>
                  <a:ea typeface="Inter" panose="02000503000000020004" pitchFamily="2" charset="0"/>
                </a:rPr>
                <a:t>A. </a:t>
              </a:r>
              <a:r>
                <a:rPr lang="nl-NL" sz="1200" dirty="0">
                  <a:latin typeface="Inter" panose="02000503000000020004" pitchFamily="2" charset="0"/>
                  <a:ea typeface="Inter" panose="02000503000000020004" pitchFamily="2" charset="0"/>
                </a:rPr>
                <a:t>“Kunt u voor mij eerst de spullen van het bed afhalen? Zo ga ik het bed niet verschonen.”</a:t>
              </a:r>
            </a:p>
          </p:txBody>
        </p:sp>
      </p:grpSp>
      <p:grpSp>
        <p:nvGrpSpPr>
          <p:cNvPr id="14" name="Group 13">
            <a:extLst>
              <a:ext uri="{FF2B5EF4-FFF2-40B4-BE49-F238E27FC236}">
                <a16:creationId xmlns:a16="http://schemas.microsoft.com/office/drawing/2014/main" id="{66D91C73-A580-6307-CCA3-070E95688005}"/>
              </a:ext>
            </a:extLst>
          </p:cNvPr>
          <p:cNvGrpSpPr/>
          <p:nvPr/>
        </p:nvGrpSpPr>
        <p:grpSpPr>
          <a:xfrm>
            <a:off x="4002040" y="3224246"/>
            <a:ext cx="4320000" cy="828000"/>
            <a:chOff x="2793764" y="3770902"/>
            <a:chExt cx="4320000" cy="828000"/>
          </a:xfrm>
        </p:grpSpPr>
        <p:sp>
          <p:nvSpPr>
            <p:cNvPr id="15" name="Rectangle 14">
              <a:extLst>
                <a:ext uri="{FF2B5EF4-FFF2-40B4-BE49-F238E27FC236}">
                  <a16:creationId xmlns:a16="http://schemas.microsoft.com/office/drawing/2014/main" id="{8778BDCC-23E9-5997-B943-B484340FC571}"/>
                </a:ext>
              </a:extLst>
            </p:cNvPr>
            <p:cNvSpPr/>
            <p:nvPr/>
          </p:nvSpPr>
          <p:spPr>
            <a:xfrm>
              <a:off x="2793764" y="3770902"/>
              <a:ext cx="4320000" cy="82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38362E04-56D0-85AC-1ADA-17ECBDB527BD}"/>
                </a:ext>
              </a:extLst>
            </p:cNvPr>
            <p:cNvSpPr txBox="1"/>
            <p:nvPr/>
          </p:nvSpPr>
          <p:spPr>
            <a:xfrm>
              <a:off x="2953397" y="3861737"/>
              <a:ext cx="4031537" cy="646331"/>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B. </a:t>
              </a:r>
              <a:r>
                <a:rPr lang="nl-NL" sz="1200">
                  <a:latin typeface="Inter" panose="02000503000000020004" pitchFamily="2" charset="0"/>
                  <a:ea typeface="Inter" panose="02000503000000020004" pitchFamily="2" charset="0"/>
                </a:rPr>
                <a:t>“Ik ben het er niet mee eens dat uw vaste medewerker uw bed altijd verschoond. Ik doe het in ieder geval niet.”</a:t>
              </a:r>
            </a:p>
          </p:txBody>
        </p:sp>
      </p:grpSp>
      <p:grpSp>
        <p:nvGrpSpPr>
          <p:cNvPr id="17" name="Group 16">
            <a:extLst>
              <a:ext uri="{FF2B5EF4-FFF2-40B4-BE49-F238E27FC236}">
                <a16:creationId xmlns:a16="http://schemas.microsoft.com/office/drawing/2014/main" id="{EFB62A5F-B02D-9911-6D4D-B99F43404F7C}"/>
              </a:ext>
            </a:extLst>
          </p:cNvPr>
          <p:cNvGrpSpPr/>
          <p:nvPr/>
        </p:nvGrpSpPr>
        <p:grpSpPr>
          <a:xfrm>
            <a:off x="4002040" y="4191939"/>
            <a:ext cx="4320000" cy="504000"/>
            <a:chOff x="2793764" y="3797485"/>
            <a:chExt cx="4320000" cy="504000"/>
          </a:xfrm>
        </p:grpSpPr>
        <p:sp>
          <p:nvSpPr>
            <p:cNvPr id="18" name="Rectangle 17">
              <a:extLst>
                <a:ext uri="{FF2B5EF4-FFF2-40B4-BE49-F238E27FC236}">
                  <a16:creationId xmlns:a16="http://schemas.microsoft.com/office/drawing/2014/main" id="{1153C67A-BE9A-49FA-597E-CE8C5ABAC31E}"/>
                </a:ext>
              </a:extLst>
            </p:cNvPr>
            <p:cNvSpPr/>
            <p:nvPr/>
          </p:nvSpPr>
          <p:spPr>
            <a:xfrm>
              <a:off x="2793764" y="3797485"/>
              <a:ext cx="4320000" cy="504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0048457A-DEEC-26B8-7766-C54ED4BE6527}"/>
                </a:ext>
              </a:extLst>
            </p:cNvPr>
            <p:cNvSpPr txBox="1"/>
            <p:nvPr/>
          </p:nvSpPr>
          <p:spPr>
            <a:xfrm>
              <a:off x="2953397" y="3910986"/>
              <a:ext cx="3900627" cy="276999"/>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C. </a:t>
              </a:r>
              <a:r>
                <a:rPr lang="nl-NL" sz="1200">
                  <a:latin typeface="Inter" panose="02000503000000020004" pitchFamily="2" charset="0"/>
                  <a:ea typeface="Inter" panose="02000503000000020004" pitchFamily="2" charset="0"/>
                </a:rPr>
                <a:t>“Oké, dan zal ik het bed wel verschonen.”</a:t>
              </a:r>
            </a:p>
          </p:txBody>
        </p:sp>
      </p:grpSp>
      <p:grpSp>
        <p:nvGrpSpPr>
          <p:cNvPr id="20" name="Group 19">
            <a:extLst>
              <a:ext uri="{FF2B5EF4-FFF2-40B4-BE49-F238E27FC236}">
                <a16:creationId xmlns:a16="http://schemas.microsoft.com/office/drawing/2014/main" id="{1A7A49C7-CFF6-7775-7001-695EE66A3C7E}"/>
              </a:ext>
            </a:extLst>
          </p:cNvPr>
          <p:cNvGrpSpPr/>
          <p:nvPr/>
        </p:nvGrpSpPr>
        <p:grpSpPr>
          <a:xfrm>
            <a:off x="4002040" y="4835632"/>
            <a:ext cx="4320000" cy="648000"/>
            <a:chOff x="2793764" y="3797485"/>
            <a:chExt cx="4320000" cy="648000"/>
          </a:xfrm>
        </p:grpSpPr>
        <p:sp>
          <p:nvSpPr>
            <p:cNvPr id="21" name="Rectangle 20">
              <a:extLst>
                <a:ext uri="{FF2B5EF4-FFF2-40B4-BE49-F238E27FC236}">
                  <a16:creationId xmlns:a16="http://schemas.microsoft.com/office/drawing/2014/main" id="{5F2914AC-85E0-2BF6-9743-2983A782DA03}"/>
                </a:ext>
              </a:extLst>
            </p:cNvPr>
            <p:cNvSpPr/>
            <p:nvPr/>
          </p:nvSpPr>
          <p:spPr>
            <a:xfrm>
              <a:off x="2793764" y="3797485"/>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F1C065F3-8703-D15D-7035-FA996B0EF46D}"/>
                </a:ext>
              </a:extLst>
            </p:cNvPr>
            <p:cNvSpPr txBox="1"/>
            <p:nvPr/>
          </p:nvSpPr>
          <p:spPr>
            <a:xfrm>
              <a:off x="2953397" y="3887485"/>
              <a:ext cx="4031537" cy="461665"/>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D. </a:t>
              </a:r>
              <a:r>
                <a:rPr lang="nl-NL" sz="1200">
                  <a:latin typeface="Inter" panose="02000503000000020004" pitchFamily="2" charset="0"/>
                  <a:ea typeface="Inter" panose="02000503000000020004" pitchFamily="2" charset="0"/>
                </a:rPr>
                <a:t>“Hoe u tegen me praat, vind ik niet kunnen. Dit accepteer ik niet.”</a:t>
              </a:r>
            </a:p>
          </p:txBody>
        </p:sp>
      </p:grpSp>
    </p:spTree>
    <p:extLst>
      <p:ext uri="{BB962C8B-B14F-4D97-AF65-F5344CB8AC3E}">
        <p14:creationId xmlns:p14="http://schemas.microsoft.com/office/powerpoint/2010/main" val="3773360137"/>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88824-5372-89CA-8F31-40D3BD4AEF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47"/>
            <a:ext cx="12191999" cy="6854653"/>
          </a:xfrm>
          <a:prstGeom prst="rect">
            <a:avLst/>
          </a:prstGeom>
        </p:spPr>
      </p:pic>
      <p:sp>
        <p:nvSpPr>
          <p:cNvPr id="6" name="Rectangle 5">
            <a:extLst>
              <a:ext uri="{FF2B5EF4-FFF2-40B4-BE49-F238E27FC236}">
                <a16:creationId xmlns:a16="http://schemas.microsoft.com/office/drawing/2014/main" id="{CB8B233A-724E-CD54-B391-2F4CE5FD6897}"/>
              </a:ext>
            </a:extLst>
          </p:cNvPr>
          <p:cNvSpPr/>
          <p:nvPr/>
        </p:nvSpPr>
        <p:spPr>
          <a:xfrm>
            <a:off x="618645" y="836083"/>
            <a:ext cx="3252315"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942889"/>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Verhaal</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sp>
        <p:nvSpPr>
          <p:cNvPr id="8" name="Rectangle 7">
            <a:extLst>
              <a:ext uri="{FF2B5EF4-FFF2-40B4-BE49-F238E27FC236}">
                <a16:creationId xmlns:a16="http://schemas.microsoft.com/office/drawing/2014/main" id="{411291E3-3D04-ED9A-6ECA-982F6C360FA3}"/>
              </a:ext>
            </a:extLst>
          </p:cNvPr>
          <p:cNvSpPr/>
          <p:nvPr/>
        </p:nvSpPr>
        <p:spPr>
          <a:xfrm>
            <a:off x="1024128" y="1029410"/>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128" y="1372334"/>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2" name="TextBox 11">
            <a:extLst>
              <a:ext uri="{FF2B5EF4-FFF2-40B4-BE49-F238E27FC236}">
                <a16:creationId xmlns:a16="http://schemas.microsoft.com/office/drawing/2014/main" id="{614642F4-912F-3A3F-4F9F-25AA9545C567}"/>
              </a:ext>
            </a:extLst>
          </p:cNvPr>
          <p:cNvSpPr txBox="1"/>
          <p:nvPr/>
        </p:nvSpPr>
        <p:spPr>
          <a:xfrm>
            <a:off x="1328928" y="1386235"/>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Nogmaals</a:t>
            </a:r>
            <a:r>
              <a:rPr lang="en-GB" sz="1200">
                <a:solidFill>
                  <a:srgbClr val="F2802D"/>
                </a:solidFill>
                <a:latin typeface="Douglas-Calgury Block" panose="00000500000000000000" pitchFamily="50" charset="0"/>
              </a:rPr>
              <a:t> </a:t>
            </a:r>
            <a:r>
              <a:rPr lang="en-GB" sz="1200" err="1">
                <a:solidFill>
                  <a:srgbClr val="F2802D"/>
                </a:solidFill>
                <a:latin typeface="Douglas-Calgury Block" panose="00000500000000000000" pitchFamily="50" charset="0"/>
              </a:rPr>
              <a:t>beluisteren</a:t>
            </a:r>
            <a:endParaRPr lang="en-NL" sz="1200">
              <a:solidFill>
                <a:srgbClr val="F2802D"/>
              </a:solidFill>
              <a:latin typeface="Douglas-Calgury Block" panose="00000500000000000000" pitchFamily="50" charset="0"/>
            </a:endParaRPr>
          </a:p>
        </p:txBody>
      </p:sp>
      <p:sp>
        <p:nvSpPr>
          <p:cNvPr id="5" name="TextBox 4">
            <a:extLst>
              <a:ext uri="{FF2B5EF4-FFF2-40B4-BE49-F238E27FC236}">
                <a16:creationId xmlns:a16="http://schemas.microsoft.com/office/drawing/2014/main" id="{FB5B4153-1BF3-182D-0B10-532E641B8C48}"/>
              </a:ext>
            </a:extLst>
          </p:cNvPr>
          <p:cNvSpPr txBox="1"/>
          <p:nvPr/>
        </p:nvSpPr>
        <p:spPr>
          <a:xfrm>
            <a:off x="4393089" y="1623311"/>
            <a:ext cx="3405823"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Hoe reageer jij hierop?</a:t>
            </a:r>
          </a:p>
        </p:txBody>
      </p:sp>
      <p:sp>
        <p:nvSpPr>
          <p:cNvPr id="11" name="Rectangle 10">
            <a:extLst>
              <a:ext uri="{FF2B5EF4-FFF2-40B4-BE49-F238E27FC236}">
                <a16:creationId xmlns:a16="http://schemas.microsoft.com/office/drawing/2014/main" id="{25CC1A89-3ADC-8DD0-AB2B-EFB5A98AE9A2}"/>
              </a:ext>
            </a:extLst>
          </p:cNvPr>
          <p:cNvSpPr/>
          <p:nvPr/>
        </p:nvSpPr>
        <p:spPr>
          <a:xfrm rot="5400000">
            <a:off x="6056400" y="200757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4" name="Picture 33">
            <a:extLst>
              <a:ext uri="{FF2B5EF4-FFF2-40B4-BE49-F238E27FC236}">
                <a16:creationId xmlns:a16="http://schemas.microsoft.com/office/drawing/2014/main" id="{F03E4ED2-4CB8-4D75-9994-10DE53A40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4450" y="5623325"/>
            <a:ext cx="1943100" cy="466725"/>
          </a:xfrm>
          <a:prstGeom prst="rect">
            <a:avLst/>
          </a:prstGeom>
        </p:spPr>
      </p:pic>
      <p:grpSp>
        <p:nvGrpSpPr>
          <p:cNvPr id="2" name="Group 1">
            <a:extLst>
              <a:ext uri="{FF2B5EF4-FFF2-40B4-BE49-F238E27FC236}">
                <a16:creationId xmlns:a16="http://schemas.microsoft.com/office/drawing/2014/main" id="{60778883-F05F-05F1-B53B-8EC4097CB97F}"/>
              </a:ext>
            </a:extLst>
          </p:cNvPr>
          <p:cNvGrpSpPr/>
          <p:nvPr/>
        </p:nvGrpSpPr>
        <p:grpSpPr>
          <a:xfrm>
            <a:off x="4002040" y="2436553"/>
            <a:ext cx="4320000" cy="648000"/>
            <a:chOff x="2793765" y="3770902"/>
            <a:chExt cx="3816087" cy="648000"/>
          </a:xfrm>
        </p:grpSpPr>
        <p:sp>
          <p:nvSpPr>
            <p:cNvPr id="3" name="Rectangle 2">
              <a:extLst>
                <a:ext uri="{FF2B5EF4-FFF2-40B4-BE49-F238E27FC236}">
                  <a16:creationId xmlns:a16="http://schemas.microsoft.com/office/drawing/2014/main" id="{2F799D9B-DA41-D7B5-E1E2-BEB1E9FC9ED1}"/>
                </a:ext>
              </a:extLst>
            </p:cNvPr>
            <p:cNvSpPr/>
            <p:nvPr/>
          </p:nvSpPr>
          <p:spPr>
            <a:xfrm>
              <a:off x="2793765" y="3770902"/>
              <a:ext cx="3816087" cy="648000"/>
            </a:xfrm>
            <a:prstGeom prst="rect">
              <a:avLst/>
            </a:prstGeom>
            <a:solidFill>
              <a:schemeClr val="accent2">
                <a:alpha val="85000"/>
              </a:schemeClr>
            </a:solidFill>
            <a:ln>
              <a:solidFill>
                <a:srgbClr val="1A1A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A7FE78E7-214C-20E1-B23B-003A7BBD37DE}"/>
                </a:ext>
              </a:extLst>
            </p:cNvPr>
            <p:cNvSpPr txBox="1"/>
            <p:nvPr/>
          </p:nvSpPr>
          <p:spPr>
            <a:xfrm>
              <a:off x="2953397" y="3864070"/>
              <a:ext cx="3542653" cy="461665"/>
            </a:xfrm>
            <a:prstGeom prst="rect">
              <a:avLst/>
            </a:prstGeom>
            <a:noFill/>
          </p:spPr>
          <p:txBody>
            <a:bodyPr wrap="square" rtlCol="0">
              <a:spAutoFit/>
            </a:bodyPr>
            <a:lstStyle/>
            <a:p>
              <a:r>
                <a:rPr lang="nl-NL" sz="1200" dirty="0">
                  <a:solidFill>
                    <a:schemeClr val="bg1"/>
                  </a:solidFill>
                  <a:latin typeface="Douglas-Calgury Block" panose="00000500000000000000" pitchFamily="50" charset="0"/>
                  <a:ea typeface="Inter" panose="02000503000000020004" pitchFamily="2" charset="0"/>
                </a:rPr>
                <a:t>A. </a:t>
              </a:r>
              <a:r>
                <a:rPr lang="nl-NL" sz="1200" dirty="0">
                  <a:solidFill>
                    <a:schemeClr val="bg1"/>
                  </a:solidFill>
                  <a:latin typeface="Inter" panose="02000503000000020004" pitchFamily="2" charset="0"/>
                  <a:ea typeface="Inter" panose="02000503000000020004" pitchFamily="2" charset="0"/>
                </a:rPr>
                <a:t>“Kunt u voor mij eerst de spullen van het bed afhalen? Zo ga ik het bed niet verschonen.”</a:t>
              </a:r>
            </a:p>
          </p:txBody>
        </p:sp>
      </p:grpSp>
      <p:grpSp>
        <p:nvGrpSpPr>
          <p:cNvPr id="14" name="Group 13">
            <a:extLst>
              <a:ext uri="{FF2B5EF4-FFF2-40B4-BE49-F238E27FC236}">
                <a16:creationId xmlns:a16="http://schemas.microsoft.com/office/drawing/2014/main" id="{66D91C73-A580-6307-CCA3-070E95688005}"/>
              </a:ext>
            </a:extLst>
          </p:cNvPr>
          <p:cNvGrpSpPr/>
          <p:nvPr/>
        </p:nvGrpSpPr>
        <p:grpSpPr>
          <a:xfrm>
            <a:off x="4002040" y="3224246"/>
            <a:ext cx="4320000" cy="828000"/>
            <a:chOff x="2793764" y="3770902"/>
            <a:chExt cx="4320000" cy="828000"/>
          </a:xfrm>
        </p:grpSpPr>
        <p:sp>
          <p:nvSpPr>
            <p:cNvPr id="15" name="Rectangle 14">
              <a:extLst>
                <a:ext uri="{FF2B5EF4-FFF2-40B4-BE49-F238E27FC236}">
                  <a16:creationId xmlns:a16="http://schemas.microsoft.com/office/drawing/2014/main" id="{8778BDCC-23E9-5997-B943-B484340FC571}"/>
                </a:ext>
              </a:extLst>
            </p:cNvPr>
            <p:cNvSpPr/>
            <p:nvPr/>
          </p:nvSpPr>
          <p:spPr>
            <a:xfrm>
              <a:off x="2793764" y="3770902"/>
              <a:ext cx="4320000" cy="82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38362E04-56D0-85AC-1ADA-17ECBDB527BD}"/>
                </a:ext>
              </a:extLst>
            </p:cNvPr>
            <p:cNvSpPr txBox="1"/>
            <p:nvPr/>
          </p:nvSpPr>
          <p:spPr>
            <a:xfrm>
              <a:off x="2953397" y="3861737"/>
              <a:ext cx="4031537" cy="646331"/>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B. </a:t>
              </a:r>
              <a:r>
                <a:rPr lang="nl-NL" sz="1200">
                  <a:latin typeface="Inter" panose="02000503000000020004" pitchFamily="2" charset="0"/>
                  <a:ea typeface="Inter" panose="02000503000000020004" pitchFamily="2" charset="0"/>
                </a:rPr>
                <a:t>“Ik ben het er niet mee eens dat uw vaste medewerker uw bed altijd verschoond. Ik doe het in ieder geval niet.”</a:t>
              </a:r>
            </a:p>
          </p:txBody>
        </p:sp>
      </p:grpSp>
      <p:grpSp>
        <p:nvGrpSpPr>
          <p:cNvPr id="17" name="Group 16">
            <a:extLst>
              <a:ext uri="{FF2B5EF4-FFF2-40B4-BE49-F238E27FC236}">
                <a16:creationId xmlns:a16="http://schemas.microsoft.com/office/drawing/2014/main" id="{EFB62A5F-B02D-9911-6D4D-B99F43404F7C}"/>
              </a:ext>
            </a:extLst>
          </p:cNvPr>
          <p:cNvGrpSpPr/>
          <p:nvPr/>
        </p:nvGrpSpPr>
        <p:grpSpPr>
          <a:xfrm>
            <a:off x="4002040" y="4191939"/>
            <a:ext cx="4320000" cy="504000"/>
            <a:chOff x="2793764" y="3797485"/>
            <a:chExt cx="4320000" cy="504000"/>
          </a:xfrm>
        </p:grpSpPr>
        <p:sp>
          <p:nvSpPr>
            <p:cNvPr id="18" name="Rectangle 17">
              <a:extLst>
                <a:ext uri="{FF2B5EF4-FFF2-40B4-BE49-F238E27FC236}">
                  <a16:creationId xmlns:a16="http://schemas.microsoft.com/office/drawing/2014/main" id="{1153C67A-BE9A-49FA-597E-CE8C5ABAC31E}"/>
                </a:ext>
              </a:extLst>
            </p:cNvPr>
            <p:cNvSpPr/>
            <p:nvPr/>
          </p:nvSpPr>
          <p:spPr>
            <a:xfrm>
              <a:off x="2793764" y="3797485"/>
              <a:ext cx="4320000" cy="504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0048457A-DEEC-26B8-7766-C54ED4BE6527}"/>
                </a:ext>
              </a:extLst>
            </p:cNvPr>
            <p:cNvSpPr txBox="1"/>
            <p:nvPr/>
          </p:nvSpPr>
          <p:spPr>
            <a:xfrm>
              <a:off x="2953397" y="3910986"/>
              <a:ext cx="3900627" cy="276999"/>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C. </a:t>
              </a:r>
              <a:r>
                <a:rPr lang="nl-NL" sz="1200">
                  <a:latin typeface="Inter" panose="02000503000000020004" pitchFamily="2" charset="0"/>
                  <a:ea typeface="Inter" panose="02000503000000020004" pitchFamily="2" charset="0"/>
                </a:rPr>
                <a:t>“Oké, dan zal ik het bed wel verschonen.”</a:t>
              </a:r>
            </a:p>
          </p:txBody>
        </p:sp>
      </p:grpSp>
      <p:grpSp>
        <p:nvGrpSpPr>
          <p:cNvPr id="20" name="Group 19">
            <a:extLst>
              <a:ext uri="{FF2B5EF4-FFF2-40B4-BE49-F238E27FC236}">
                <a16:creationId xmlns:a16="http://schemas.microsoft.com/office/drawing/2014/main" id="{1A7A49C7-CFF6-7775-7001-695EE66A3C7E}"/>
              </a:ext>
            </a:extLst>
          </p:cNvPr>
          <p:cNvGrpSpPr/>
          <p:nvPr/>
        </p:nvGrpSpPr>
        <p:grpSpPr>
          <a:xfrm>
            <a:off x="4002040" y="4835632"/>
            <a:ext cx="4320000" cy="648000"/>
            <a:chOff x="2793764" y="3797485"/>
            <a:chExt cx="4320000" cy="648000"/>
          </a:xfrm>
        </p:grpSpPr>
        <p:sp>
          <p:nvSpPr>
            <p:cNvPr id="21" name="Rectangle 20">
              <a:extLst>
                <a:ext uri="{FF2B5EF4-FFF2-40B4-BE49-F238E27FC236}">
                  <a16:creationId xmlns:a16="http://schemas.microsoft.com/office/drawing/2014/main" id="{5F2914AC-85E0-2BF6-9743-2983A782DA03}"/>
                </a:ext>
              </a:extLst>
            </p:cNvPr>
            <p:cNvSpPr/>
            <p:nvPr/>
          </p:nvSpPr>
          <p:spPr>
            <a:xfrm>
              <a:off x="2793764" y="3797485"/>
              <a:ext cx="4320000" cy="64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F1C065F3-8703-D15D-7035-FA996B0EF46D}"/>
                </a:ext>
              </a:extLst>
            </p:cNvPr>
            <p:cNvSpPr txBox="1"/>
            <p:nvPr/>
          </p:nvSpPr>
          <p:spPr>
            <a:xfrm>
              <a:off x="2953397" y="3887485"/>
              <a:ext cx="4031537" cy="461665"/>
            </a:xfrm>
            <a:prstGeom prst="rect">
              <a:avLst/>
            </a:prstGeom>
            <a:noFill/>
          </p:spPr>
          <p:txBody>
            <a:bodyPr wrap="square" rtlCol="0">
              <a:spAutoFit/>
            </a:bodyPr>
            <a:lstStyle/>
            <a:p>
              <a:r>
                <a:rPr lang="nl-NL" sz="1200">
                  <a:latin typeface="Douglas-Calgury Block" panose="00000500000000000000" pitchFamily="50" charset="0"/>
                  <a:ea typeface="Inter" panose="02000503000000020004" pitchFamily="2" charset="0"/>
                </a:rPr>
                <a:t>D. </a:t>
              </a:r>
              <a:r>
                <a:rPr lang="nl-NL" sz="1200">
                  <a:latin typeface="Inter" panose="02000503000000020004" pitchFamily="2" charset="0"/>
                  <a:ea typeface="Inter" panose="02000503000000020004" pitchFamily="2" charset="0"/>
                </a:rPr>
                <a:t>“Hoe u tegen me praat, vind ik niet kunnen. Dit accepteer ik niet.”</a:t>
              </a:r>
            </a:p>
          </p:txBody>
        </p:sp>
      </p:grpSp>
      <p:pic>
        <p:nvPicPr>
          <p:cNvPr id="32" name="Picture 31" descr="A black rectangle with white text&#10;&#10;Description automatically generated">
            <a:extLst>
              <a:ext uri="{FF2B5EF4-FFF2-40B4-BE49-F238E27FC236}">
                <a16:creationId xmlns:a16="http://schemas.microsoft.com/office/drawing/2014/main" id="{62421B65-FC2B-F41C-A620-886A384BA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33" name="Rectangle 32">
            <a:extLst>
              <a:ext uri="{FF2B5EF4-FFF2-40B4-BE49-F238E27FC236}">
                <a16:creationId xmlns:a16="http://schemas.microsoft.com/office/drawing/2014/main" id="{CA517042-D6A9-EAB8-5E6C-9AFBA8CD56EA}"/>
              </a:ext>
            </a:extLst>
          </p:cNvPr>
          <p:cNvSpPr/>
          <p:nvPr/>
        </p:nvSpPr>
        <p:spPr>
          <a:xfrm>
            <a:off x="5979361" y="1904633"/>
            <a:ext cx="5848825" cy="3940447"/>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8" name="TextBox 37">
            <a:extLst>
              <a:ext uri="{FF2B5EF4-FFF2-40B4-BE49-F238E27FC236}">
                <a16:creationId xmlns:a16="http://schemas.microsoft.com/office/drawing/2014/main" id="{7803F1C2-69A0-905B-ED4C-605F066424B8}"/>
              </a:ext>
            </a:extLst>
          </p:cNvPr>
          <p:cNvSpPr txBox="1"/>
          <p:nvPr/>
        </p:nvSpPr>
        <p:spPr>
          <a:xfrm>
            <a:off x="6385568" y="2229053"/>
            <a:ext cx="4076696"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a:t>
            </a:r>
          </a:p>
        </p:txBody>
      </p:sp>
      <p:sp>
        <p:nvSpPr>
          <p:cNvPr id="39" name="TextBox 38">
            <a:extLst>
              <a:ext uri="{FF2B5EF4-FFF2-40B4-BE49-F238E27FC236}">
                <a16:creationId xmlns:a16="http://schemas.microsoft.com/office/drawing/2014/main" id="{10143851-D4EB-D050-C887-BE55056000E5}"/>
              </a:ext>
            </a:extLst>
          </p:cNvPr>
          <p:cNvSpPr txBox="1"/>
          <p:nvPr/>
        </p:nvSpPr>
        <p:spPr>
          <a:xfrm>
            <a:off x="6385568" y="2760191"/>
            <a:ext cx="5112543" cy="2841483"/>
          </a:xfrm>
          <a:prstGeom prst="rect">
            <a:avLst/>
          </a:prstGeom>
          <a:noFill/>
        </p:spPr>
        <p:txBody>
          <a:bodyPr wrap="square" rtlCol="0">
            <a:spAutoFit/>
          </a:bodyPr>
          <a:lstStyle/>
          <a:p>
            <a:pPr>
              <a:lnSpc>
                <a:spcPts val="1800"/>
              </a:lnSpc>
            </a:pPr>
            <a:r>
              <a:rPr lang="nl-NL" sz="1200" dirty="0">
                <a:solidFill>
                  <a:srgbClr val="17212D"/>
                </a:solidFill>
                <a:latin typeface="Inter" panose="02000503000000020004" pitchFamily="2" charset="0"/>
                <a:ea typeface="Inter" panose="02000503000000020004" pitchFamily="2" charset="0"/>
              </a:rPr>
              <a:t>De eerste reactie is juist. Op deze manier vraag je de cliënt mee te helpen wat ook de bedoeling is. Wanneer mevrouw wil dat haar bed wordt verschoond, moet ze zelf de spullen eraf halen. Dat is niet aan jou. </a:t>
            </a:r>
          </a:p>
          <a:p>
            <a:pPr>
              <a:lnSpc>
                <a:spcPts val="1800"/>
              </a:lnSpc>
            </a:pPr>
            <a:endParaRPr lang="nl-NL" sz="1200" dirty="0">
              <a:solidFill>
                <a:srgbClr val="17212D"/>
              </a:solidFill>
              <a:latin typeface="Inter" panose="02000503000000020004" pitchFamily="2" charset="0"/>
              <a:ea typeface="Inter" panose="02000503000000020004" pitchFamily="2" charset="0"/>
            </a:endParaRPr>
          </a:p>
          <a:p>
            <a:pPr>
              <a:lnSpc>
                <a:spcPts val="1800"/>
              </a:lnSpc>
            </a:pPr>
            <a:r>
              <a:rPr lang="nl-NL" sz="1200" dirty="0">
                <a:solidFill>
                  <a:srgbClr val="17212D"/>
                </a:solidFill>
                <a:latin typeface="Inter" panose="02000503000000020004" pitchFamily="2" charset="0"/>
                <a:ea typeface="Inter" panose="02000503000000020004" pitchFamily="2" charset="0"/>
              </a:rPr>
              <a:t>Ga niet mee in haar verzoek, maar geef dit vriendelijk aan. Leg wanneer nodig uit waarom je dit niet wil doen. Hiermee ga je over je eigen grenzen en je helpt mevrouw niet door haar haar zin te geven. Ga ook niet de discussie aan. Dat kan de situatie doen escaleren. Geef door aan jouw organisatie wat je hebt aangetroffen en dat dit volgens jou niet voldoende is aangegeven in de overdracht. De situatie niet, maar ook niet wat de afspraken hierover zijn.</a:t>
            </a:r>
          </a:p>
        </p:txBody>
      </p:sp>
      <p:pic>
        <p:nvPicPr>
          <p:cNvPr id="40" name="Picture 39" descr="A white text on an orange background&#10;&#10;Description automatically generated">
            <a:extLst>
              <a:ext uri="{FF2B5EF4-FFF2-40B4-BE49-F238E27FC236}">
                <a16:creationId xmlns:a16="http://schemas.microsoft.com/office/drawing/2014/main" id="{C5705732-F04A-C866-EAD7-7DC9E1CEC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0143" y="5868744"/>
            <a:ext cx="1476375" cy="476250"/>
          </a:xfrm>
          <a:prstGeom prst="rect">
            <a:avLst/>
          </a:prstGeom>
        </p:spPr>
      </p:pic>
      <p:sp>
        <p:nvSpPr>
          <p:cNvPr id="41" name="Rectangle 40">
            <a:extLst>
              <a:ext uri="{FF2B5EF4-FFF2-40B4-BE49-F238E27FC236}">
                <a16:creationId xmlns:a16="http://schemas.microsoft.com/office/drawing/2014/main" id="{50918304-9D5C-A7B1-E608-FBA486FF38D6}"/>
              </a:ext>
            </a:extLst>
          </p:cNvPr>
          <p:cNvSpPr/>
          <p:nvPr/>
        </p:nvSpPr>
        <p:spPr>
          <a:xfrm>
            <a:off x="10208186" y="1457475"/>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3756125817"/>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D18BE-F12E-9ED0-0EEB-BAA6103BDF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47"/>
            <a:ext cx="12191999" cy="6854653"/>
          </a:xfrm>
          <a:prstGeom prst="rect">
            <a:avLst/>
          </a:prstGeom>
        </p:spPr>
      </p:pic>
      <p:sp>
        <p:nvSpPr>
          <p:cNvPr id="4" name="Rectangle 3">
            <a:extLst>
              <a:ext uri="{FF2B5EF4-FFF2-40B4-BE49-F238E27FC236}">
                <a16:creationId xmlns:a16="http://schemas.microsoft.com/office/drawing/2014/main" id="{8C42F28B-AC4F-A2AF-11ED-60B394D1C19F}"/>
              </a:ext>
            </a:extLst>
          </p:cNvPr>
          <p:cNvSpPr/>
          <p:nvPr/>
        </p:nvSpPr>
        <p:spPr>
          <a:xfrm>
            <a:off x="618646" y="839198"/>
            <a:ext cx="3583314" cy="161276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F514614-03AF-4CC5-EE2F-05A386D29F50}"/>
              </a:ext>
            </a:extLst>
          </p:cNvPr>
          <p:cNvSpPr txBox="1"/>
          <p:nvPr/>
        </p:nvSpPr>
        <p:spPr>
          <a:xfrm>
            <a:off x="674152" y="912113"/>
            <a:ext cx="3303488" cy="146578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Je geeft bij mevrouw aan dat je het bed niet kan verschonen, omdat het vol ligt met stapels boeken en tijdschriften. Deze zal ze eerst moeten opruimen. Mevrouw wordt boos en begint tegen je te schreeuwen. </a:t>
            </a:r>
          </a:p>
          <a:p>
            <a:pPr>
              <a:lnSpc>
                <a:spcPts val="1800"/>
              </a:lnSpc>
            </a:pPr>
            <a:r>
              <a:rPr lang="nl-NL" sz="1200">
                <a:solidFill>
                  <a:srgbClr val="17212D"/>
                </a:solidFill>
                <a:latin typeface="Douglas-Calgury Block" panose="00000500000000000000" pitchFamily="50" charset="0"/>
                <a:ea typeface="Inter" panose="02000503000000020004" pitchFamily="2" charset="0"/>
              </a:rPr>
              <a:t>Luister naar de reactie van greetje.</a:t>
            </a:r>
          </a:p>
        </p:txBody>
      </p:sp>
      <p:sp>
        <p:nvSpPr>
          <p:cNvPr id="6" name="Rectangle 5">
            <a:extLst>
              <a:ext uri="{FF2B5EF4-FFF2-40B4-BE49-F238E27FC236}">
                <a16:creationId xmlns:a16="http://schemas.microsoft.com/office/drawing/2014/main" id="{CB8B233A-724E-CD54-B391-2F4CE5FD6897}"/>
              </a:ext>
            </a:extLst>
          </p:cNvPr>
          <p:cNvSpPr/>
          <p:nvPr/>
        </p:nvSpPr>
        <p:spPr>
          <a:xfrm>
            <a:off x="618646" y="2454825"/>
            <a:ext cx="2923208" cy="106129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1122A298-0D3A-5C43-5F55-82F90F70540E}"/>
              </a:ext>
            </a:extLst>
          </p:cNvPr>
          <p:cNvSpPr txBox="1"/>
          <p:nvPr/>
        </p:nvSpPr>
        <p:spPr>
          <a:xfrm>
            <a:off x="1072758" y="2561631"/>
            <a:ext cx="3129201" cy="369332"/>
          </a:xfrm>
          <a:prstGeom prst="rect">
            <a:avLst/>
          </a:prstGeom>
          <a:noFill/>
        </p:spPr>
        <p:txBody>
          <a:bodyPr wrap="square" rtlCol="0">
            <a:spAutoFit/>
          </a:bodyPr>
          <a:lstStyle/>
          <a:p>
            <a:r>
              <a:rPr lang="en-GB" err="1">
                <a:solidFill>
                  <a:schemeClr val="bg1"/>
                </a:solidFill>
                <a:latin typeface="Douglas-Calgury Block" panose="00000500000000000000" pitchFamily="50" charset="0"/>
              </a:rPr>
              <a:t>Reactie</a:t>
            </a:r>
            <a:r>
              <a:rPr lang="en-GB">
                <a:solidFill>
                  <a:schemeClr val="bg1"/>
                </a:solidFill>
                <a:latin typeface="Douglas-Calgury Block" panose="00000500000000000000" pitchFamily="50" charset="0"/>
              </a:rPr>
              <a:t> van </a:t>
            </a:r>
            <a:r>
              <a:rPr lang="en-GB" err="1">
                <a:solidFill>
                  <a:schemeClr val="bg1"/>
                </a:solidFill>
                <a:latin typeface="Douglas-Calgury Block" panose="00000500000000000000" pitchFamily="50" charset="0"/>
              </a:rPr>
              <a:t>Greetje</a:t>
            </a:r>
            <a:endParaRPr lang="en-GB">
              <a:solidFill>
                <a:schemeClr val="bg1"/>
              </a:solidFill>
              <a:latin typeface="Douglas-Calgury Block" panose="00000500000000000000" pitchFamily="50" charset="0"/>
            </a:endParaRPr>
          </a:p>
        </p:txBody>
      </p:sp>
      <p:sp>
        <p:nvSpPr>
          <p:cNvPr id="8" name="Rectangle 7">
            <a:extLst>
              <a:ext uri="{FF2B5EF4-FFF2-40B4-BE49-F238E27FC236}">
                <a16:creationId xmlns:a16="http://schemas.microsoft.com/office/drawing/2014/main" id="{411291E3-3D04-ED9A-6ECA-982F6C360FA3}"/>
              </a:ext>
            </a:extLst>
          </p:cNvPr>
          <p:cNvSpPr/>
          <p:nvPr/>
        </p:nvSpPr>
        <p:spPr>
          <a:xfrm>
            <a:off x="1024128" y="2648152"/>
            <a:ext cx="48630" cy="1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5E781611-9038-AECB-1A34-C734B7AB1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128" y="2991076"/>
            <a:ext cx="304800" cy="304800"/>
          </a:xfrm>
          <a:prstGeom prst="rect">
            <a:avLst/>
          </a:prstGeom>
        </p:spPr>
      </p:pic>
      <p:pic>
        <p:nvPicPr>
          <p:cNvPr id="10" name="Picture 9">
            <a:extLst>
              <a:ext uri="{FF2B5EF4-FFF2-40B4-BE49-F238E27FC236}">
                <a16:creationId xmlns:a16="http://schemas.microsoft.com/office/drawing/2014/main" id="{B6712EEF-CDF2-167F-12F1-DAEBC98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D629865C-BCE8-11C6-98A4-2974A009E011}"/>
              </a:ext>
            </a:extLst>
          </p:cNvPr>
          <p:cNvSpPr txBox="1"/>
          <p:nvPr/>
        </p:nvSpPr>
        <p:spPr>
          <a:xfrm>
            <a:off x="12429551" y="2053319"/>
            <a:ext cx="3683188" cy="1754326"/>
          </a:xfrm>
          <a:prstGeom prst="rect">
            <a:avLst/>
          </a:prstGeom>
          <a:noFill/>
        </p:spPr>
        <p:txBody>
          <a:bodyPr wrap="square" rtlCol="0">
            <a:spAutoFit/>
          </a:bodyPr>
          <a:lstStyle/>
          <a:p>
            <a:r>
              <a:rPr lang="nl-NL" sz="1200" b="1" dirty="0">
                <a:latin typeface="Inter" panose="02000503000000020004" pitchFamily="2" charset="0"/>
                <a:ea typeface="Inter" panose="02000503000000020004" pitchFamily="2" charset="0"/>
              </a:rPr>
              <a:t>Audiofragment:</a:t>
            </a:r>
          </a:p>
          <a:p>
            <a:r>
              <a:rPr lang="nl-NL" sz="1200" dirty="0">
                <a:latin typeface="Inter" panose="02000503000000020004" pitchFamily="2" charset="0"/>
                <a:ea typeface="Inter" panose="02000503000000020004" pitchFamily="2" charset="0"/>
              </a:rPr>
              <a:t>“Het is werkelijk ongelofelijk! Hoe haal je het in je hoofd om tegen mij in te gaan? Jij durft! Ik begrijp er niks van. Mijn vaste medewerker doet dit altijd. Ik wil ook een schoon bed. Ik kan het zelf toch niet tillen. Volgens mij hoort het gewoon bij jouw taken. Doe gewoon je werk.”</a:t>
            </a:r>
          </a:p>
          <a:p>
            <a:endParaRPr lang="nl-NL" sz="1200" dirty="0">
              <a:latin typeface="Inter" panose="02000503000000020004" pitchFamily="2" charset="0"/>
              <a:ea typeface="Inter" panose="02000503000000020004" pitchFamily="2" charset="0"/>
            </a:endParaRPr>
          </a:p>
          <a:p>
            <a:endParaRPr lang="nl-NL" sz="1200" dirty="0">
              <a:latin typeface="Inter" panose="02000503000000020004" pitchFamily="2" charset="0"/>
              <a:ea typeface="Inter" panose="02000503000000020004" pitchFamily="2" charset="0"/>
            </a:endParaRPr>
          </a:p>
        </p:txBody>
      </p:sp>
      <p:sp>
        <p:nvSpPr>
          <p:cNvPr id="12" name="TextBox 11">
            <a:extLst>
              <a:ext uri="{FF2B5EF4-FFF2-40B4-BE49-F238E27FC236}">
                <a16:creationId xmlns:a16="http://schemas.microsoft.com/office/drawing/2014/main" id="{614642F4-912F-3A3F-4F9F-25AA9545C567}"/>
              </a:ext>
            </a:extLst>
          </p:cNvPr>
          <p:cNvSpPr txBox="1"/>
          <p:nvPr/>
        </p:nvSpPr>
        <p:spPr>
          <a:xfrm>
            <a:off x="1328928" y="3004977"/>
            <a:ext cx="1752600" cy="276999"/>
          </a:xfrm>
          <a:prstGeom prst="rect">
            <a:avLst/>
          </a:prstGeom>
          <a:noFill/>
        </p:spPr>
        <p:txBody>
          <a:bodyPr wrap="square" rtlCol="0">
            <a:spAutoFit/>
          </a:bodyPr>
          <a:lstStyle/>
          <a:p>
            <a:r>
              <a:rPr lang="en-GB" sz="1200" err="1">
                <a:solidFill>
                  <a:srgbClr val="F2802D"/>
                </a:solidFill>
                <a:latin typeface="Douglas-Calgury Block" panose="00000500000000000000" pitchFamily="50" charset="0"/>
              </a:rPr>
              <a:t>Pauzeren</a:t>
            </a:r>
            <a:endParaRPr lang="en-NL" sz="1200">
              <a:solidFill>
                <a:srgbClr val="F2802D"/>
              </a:solidFill>
              <a:latin typeface="Douglas-Calgury Block" panose="00000500000000000000" pitchFamily="50" charset="0"/>
            </a:endParaRPr>
          </a:p>
        </p:txBody>
      </p:sp>
    </p:spTree>
    <p:extLst>
      <p:ext uri="{BB962C8B-B14F-4D97-AF65-F5344CB8AC3E}">
        <p14:creationId xmlns:p14="http://schemas.microsoft.com/office/powerpoint/2010/main" val="1848484292"/>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1D5EB-77C4-C379-EAA9-EF253738DB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52117E0E-C6E2-7D0F-1608-FA5926C70055}"/>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507DAC65-6B0B-BF94-342F-8C6419637ACA}"/>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Is het gedrag van Greetje voor jou grensoverschrijdend?</a:t>
            </a:r>
            <a:endParaRPr lang="nl-NL" sz="1200">
              <a:solidFill>
                <a:srgbClr val="17212D"/>
              </a:solidFill>
              <a:latin typeface="Douglas-Calgury Block" panose="00000500000000000000" pitchFamily="50" charset="0"/>
              <a:ea typeface="Inter" panose="02000503000000020004" pitchFamily="2" charset="0"/>
            </a:endParaRPr>
          </a:p>
        </p:txBody>
      </p:sp>
      <p:pic>
        <p:nvPicPr>
          <p:cNvPr id="6" name="Picture 5">
            <a:extLst>
              <a:ext uri="{FF2B5EF4-FFF2-40B4-BE49-F238E27FC236}">
                <a16:creationId xmlns:a16="http://schemas.microsoft.com/office/drawing/2014/main" id="{C1801818-853F-A87F-3B99-6980CE316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Tree>
    <p:extLst>
      <p:ext uri="{BB962C8B-B14F-4D97-AF65-F5344CB8AC3E}">
        <p14:creationId xmlns:p14="http://schemas.microsoft.com/office/powerpoint/2010/main" val="132521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1D5EB-77C4-C379-EAA9-EF253738DB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3"/>
            <a:ext cx="12191999" cy="6854653"/>
          </a:xfrm>
          <a:prstGeom prst="rect">
            <a:avLst/>
          </a:prstGeom>
        </p:spPr>
      </p:pic>
      <p:sp>
        <p:nvSpPr>
          <p:cNvPr id="4" name="Rectangle 3">
            <a:extLst>
              <a:ext uri="{FF2B5EF4-FFF2-40B4-BE49-F238E27FC236}">
                <a16:creationId xmlns:a16="http://schemas.microsoft.com/office/drawing/2014/main" id="{52117E0E-C6E2-7D0F-1608-FA5926C70055}"/>
              </a:ext>
            </a:extLst>
          </p:cNvPr>
          <p:cNvSpPr/>
          <p:nvPr/>
        </p:nvSpPr>
        <p:spPr>
          <a:xfrm>
            <a:off x="618645" y="831579"/>
            <a:ext cx="2652093" cy="770379"/>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507DAC65-6B0B-BF94-342F-8C6419637ACA}"/>
              </a:ext>
            </a:extLst>
          </p:cNvPr>
          <p:cNvSpPr txBox="1"/>
          <p:nvPr/>
        </p:nvSpPr>
        <p:spPr>
          <a:xfrm>
            <a:off x="742774" y="945540"/>
            <a:ext cx="2403835" cy="542456"/>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Is het gedrag van Greetje voor jou grensoverschrijdend?</a:t>
            </a:r>
            <a:endParaRPr lang="nl-NL" sz="1200">
              <a:solidFill>
                <a:srgbClr val="17212D"/>
              </a:solidFill>
              <a:latin typeface="Douglas-Calgury Block" panose="00000500000000000000" pitchFamily="50" charset="0"/>
              <a:ea typeface="Inter" panose="02000503000000020004" pitchFamily="2" charset="0"/>
            </a:endParaRPr>
          </a:p>
        </p:txBody>
      </p:sp>
      <p:pic>
        <p:nvPicPr>
          <p:cNvPr id="6" name="Picture 5">
            <a:extLst>
              <a:ext uri="{FF2B5EF4-FFF2-40B4-BE49-F238E27FC236}">
                <a16:creationId xmlns:a16="http://schemas.microsoft.com/office/drawing/2014/main" id="{C1801818-853F-A87F-3B99-6980CE316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2" name="Rectangle 1">
            <a:extLst>
              <a:ext uri="{FF2B5EF4-FFF2-40B4-BE49-F238E27FC236}">
                <a16:creationId xmlns:a16="http://schemas.microsoft.com/office/drawing/2014/main" id="{ADA172F9-7DEB-A038-0BAE-60BE34D65AAC}"/>
              </a:ext>
            </a:extLst>
          </p:cNvPr>
          <p:cNvSpPr/>
          <p:nvPr/>
        </p:nvSpPr>
        <p:spPr>
          <a:xfrm>
            <a:off x="6032698" y="972255"/>
            <a:ext cx="5800577" cy="3909285"/>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6">
            <a:extLst>
              <a:ext uri="{FF2B5EF4-FFF2-40B4-BE49-F238E27FC236}">
                <a16:creationId xmlns:a16="http://schemas.microsoft.com/office/drawing/2014/main" id="{312FEC90-81AC-E09D-FC8B-166F303A690F}"/>
              </a:ext>
            </a:extLst>
          </p:cNvPr>
          <p:cNvSpPr txBox="1"/>
          <p:nvPr/>
        </p:nvSpPr>
        <p:spPr>
          <a:xfrm>
            <a:off x="6438904" y="1296674"/>
            <a:ext cx="4838696" cy="461665"/>
          </a:xfrm>
          <a:prstGeom prst="rect">
            <a:avLst/>
          </a:prstGeom>
          <a:noFill/>
        </p:spPr>
        <p:txBody>
          <a:bodyPr wrap="square" rtlCol="0">
            <a:spAutoFit/>
          </a:bodyPr>
          <a:lstStyle/>
          <a:p>
            <a:r>
              <a:rPr lang="nl-NL" sz="2400">
                <a:solidFill>
                  <a:srgbClr val="17212D"/>
                </a:solidFill>
                <a:latin typeface="Douglas-Calgury Block" panose="00000500000000000000" pitchFamily="50" charset="0"/>
              </a:rPr>
              <a:t>Bedankt voor je antwoord</a:t>
            </a:r>
          </a:p>
        </p:txBody>
      </p:sp>
      <p:sp>
        <p:nvSpPr>
          <p:cNvPr id="8" name="TextBox 7">
            <a:extLst>
              <a:ext uri="{FF2B5EF4-FFF2-40B4-BE49-F238E27FC236}">
                <a16:creationId xmlns:a16="http://schemas.microsoft.com/office/drawing/2014/main" id="{76D13DB5-8CA0-3FEA-AC9F-19B83AFA541B}"/>
              </a:ext>
            </a:extLst>
          </p:cNvPr>
          <p:cNvSpPr txBox="1"/>
          <p:nvPr/>
        </p:nvSpPr>
        <p:spPr>
          <a:xfrm>
            <a:off x="6438904" y="1827812"/>
            <a:ext cx="5033306" cy="2841483"/>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Je bepaalt zelf wat jouw grens is. Zodra je voelt dat jouw grens is bereikt, is het belangrijk dat je dit eerst met de cliënt zelf probeert te bespreken. </a:t>
            </a:r>
          </a:p>
          <a:p>
            <a:pPr>
              <a:lnSpc>
                <a:spcPts val="1800"/>
              </a:lnSpc>
            </a:pPr>
            <a:endParaRPr lang="nl-NL" sz="1200">
              <a:solidFill>
                <a:srgbClr val="17212D"/>
              </a:solidFill>
              <a:latin typeface="Inter" panose="02000503000000020004" pitchFamily="2" charset="0"/>
              <a:ea typeface="Inter" panose="02000503000000020004" pitchFamily="2" charset="0"/>
            </a:endParaRPr>
          </a:p>
          <a:p>
            <a:pPr>
              <a:lnSpc>
                <a:spcPts val="1800"/>
              </a:lnSpc>
            </a:pPr>
            <a:r>
              <a:rPr lang="nl-NL" sz="1200">
                <a:solidFill>
                  <a:srgbClr val="17212D"/>
                </a:solidFill>
                <a:latin typeface="Inter" panose="02000503000000020004" pitchFamily="2" charset="0"/>
                <a:ea typeface="Inter" panose="02000503000000020004" pitchFamily="2" charset="0"/>
              </a:rPr>
              <a:t>Wanneer je jezelf onrustig of onveilig voelt of niet weet hoe je met het gedrag van de ander om moet gaan, ga je weg en neem je contact op met je organisatie. </a:t>
            </a:r>
          </a:p>
          <a:p>
            <a:pPr>
              <a:lnSpc>
                <a:spcPts val="1800"/>
              </a:lnSpc>
            </a:pPr>
            <a:endParaRPr lang="nl-NL" sz="1200">
              <a:solidFill>
                <a:srgbClr val="17212D"/>
              </a:solidFill>
              <a:latin typeface="Inter" panose="02000503000000020004" pitchFamily="2" charset="0"/>
              <a:ea typeface="Inter" panose="02000503000000020004" pitchFamily="2" charset="0"/>
            </a:endParaRPr>
          </a:p>
          <a:p>
            <a:pPr>
              <a:lnSpc>
                <a:spcPts val="1800"/>
              </a:lnSpc>
            </a:pPr>
            <a:r>
              <a:rPr lang="nl-NL" sz="1200">
                <a:solidFill>
                  <a:srgbClr val="17212D"/>
                </a:solidFill>
                <a:latin typeface="Inter" panose="02000503000000020004" pitchFamily="2" charset="0"/>
                <a:ea typeface="Inter" panose="02000503000000020004" pitchFamily="2" charset="0"/>
              </a:rPr>
              <a:t>Is je grens bereikt en heb je dit besproken met je organisatie? Dan kun je alleen bij een cliënt terugkeren als er een duidelijk plan is opgesteld en er afspraken zijn gemaakt waarbij jij je zeker en prettig voelt. </a:t>
            </a:r>
          </a:p>
        </p:txBody>
      </p:sp>
      <p:pic>
        <p:nvPicPr>
          <p:cNvPr id="9" name="Picture 8" descr="A white text on an orange background&#10;&#10;Description automatically generated">
            <a:extLst>
              <a:ext uri="{FF2B5EF4-FFF2-40B4-BE49-F238E27FC236}">
                <a16:creationId xmlns:a16="http://schemas.microsoft.com/office/drawing/2014/main" id="{0CD6E39C-0823-C6C0-A617-F58A60600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50" y="4916265"/>
            <a:ext cx="1476375" cy="476250"/>
          </a:xfrm>
          <a:prstGeom prst="rect">
            <a:avLst/>
          </a:prstGeom>
        </p:spPr>
      </p:pic>
      <p:sp>
        <p:nvSpPr>
          <p:cNvPr id="10" name="Rectangle 9">
            <a:extLst>
              <a:ext uri="{FF2B5EF4-FFF2-40B4-BE49-F238E27FC236}">
                <a16:creationId xmlns:a16="http://schemas.microsoft.com/office/drawing/2014/main" id="{234460BB-23DF-BE26-A307-FA989B43BCA1}"/>
              </a:ext>
            </a:extLst>
          </p:cNvPr>
          <p:cNvSpPr/>
          <p:nvPr/>
        </p:nvSpPr>
        <p:spPr>
          <a:xfrm>
            <a:off x="10231563" y="516949"/>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8600723"/>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rry image of a person in a room&#10;&#10;Description automatically generated">
            <a:extLst>
              <a:ext uri="{FF2B5EF4-FFF2-40B4-BE49-F238E27FC236}">
                <a16:creationId xmlns:a16="http://schemas.microsoft.com/office/drawing/2014/main" id="{69D50F0E-8B99-C3EC-AB23-A10B7294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2" name="Picture 1" descr="A silhouette of a city&#10;&#10;Description automatically generated">
            <a:extLst>
              <a:ext uri="{FF2B5EF4-FFF2-40B4-BE49-F238E27FC236}">
                <a16:creationId xmlns:a16="http://schemas.microsoft.com/office/drawing/2014/main" id="{F94DD811-831B-4117-B971-0069F9850BDC}"/>
              </a:ext>
            </a:extLst>
          </p:cNvPr>
          <p:cNvPicPr>
            <a:picLocks noChangeAspect="1"/>
          </p:cNvPicPr>
          <p:nvPr/>
        </p:nvPicPr>
        <p:blipFill rotWithShape="1">
          <a:blip r:embed="rId4">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FBC3F0F9-F451-45C9-392E-A68988814F61}"/>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8FCBBB8B-6EAD-A341-61BA-CDFDE44CC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7D0CA93C-1BE3-DAEA-BF4C-931D89A42CED}"/>
              </a:ext>
            </a:extLst>
          </p:cNvPr>
          <p:cNvSpPr/>
          <p:nvPr/>
        </p:nvSpPr>
        <p:spPr>
          <a:xfrm>
            <a:off x="6255513" y="1138150"/>
            <a:ext cx="720000" cy="720000"/>
          </a:xfrm>
          <a:prstGeom prst="ellipse">
            <a:avLst/>
          </a:prstGeom>
          <a:blipFill>
            <a:blip r:embed="rId6"/>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9719F000-D6B8-0B65-A1A4-C3B5130B5CED}"/>
              </a:ext>
            </a:extLst>
          </p:cNvPr>
          <p:cNvSpPr/>
          <p:nvPr/>
        </p:nvSpPr>
        <p:spPr>
          <a:xfrm>
            <a:off x="7170722" y="1968192"/>
            <a:ext cx="4177145" cy="3240000"/>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1331828B-628D-D036-8766-89DCA0C5148A}"/>
              </a:ext>
            </a:extLst>
          </p:cNvPr>
          <p:cNvSpPr txBox="1"/>
          <p:nvPr/>
        </p:nvSpPr>
        <p:spPr>
          <a:xfrm>
            <a:off x="7366941" y="2114323"/>
            <a:ext cx="3828525" cy="3072316"/>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Tip 1:</a:t>
            </a:r>
          </a:p>
          <a:p>
            <a:pPr>
              <a:lnSpc>
                <a:spcPts val="1800"/>
              </a:lnSpc>
            </a:pPr>
            <a:r>
              <a:rPr lang="nl-NL" sz="1200">
                <a:solidFill>
                  <a:srgbClr val="1A1A1A"/>
                </a:solidFill>
                <a:latin typeface="Inter" panose="02000503000000020004" pitchFamily="2" charset="0"/>
                <a:ea typeface="Inter" panose="02000503000000020004" pitchFamily="2" charset="0"/>
              </a:rPr>
              <a:t>Meestal kent boosheid een opbouw. Wanneer je de signalen van frustratie of spanningsopbouw op tijd herkent, heb je nog verschillende mogelijkheden om hiermee om te gaan. Probeer bijvoorbeeld op een rustige manier de spanning te doorbreken, aan te geven dat je het gedrag niet prettig vindt of weg te gaan voordat de situatie uit de hand loopt. </a:t>
            </a:r>
          </a:p>
          <a:p>
            <a:pPr>
              <a:lnSpc>
                <a:spcPts val="1800"/>
              </a:lnSpc>
            </a:pPr>
            <a:endParaRPr lang="nl-NL" sz="1200">
              <a:solidFill>
                <a:srgbClr val="1A1A1A"/>
              </a:solidFill>
              <a:latin typeface="Inter" panose="02000503000000020004" pitchFamily="2" charset="0"/>
              <a:ea typeface="Inter" panose="02000503000000020004" pitchFamily="2" charset="0"/>
            </a:endParaRPr>
          </a:p>
          <a:p>
            <a:pPr>
              <a:lnSpc>
                <a:spcPts val="1800"/>
              </a:lnSpc>
            </a:pPr>
            <a:r>
              <a:rPr lang="nl-NL" sz="1200">
                <a:solidFill>
                  <a:srgbClr val="1A1A1A"/>
                </a:solidFill>
                <a:latin typeface="Inter" panose="02000503000000020004" pitchFamily="2" charset="0"/>
                <a:ea typeface="Inter" panose="02000503000000020004" pitchFamily="2" charset="0"/>
              </a:rPr>
              <a:t>Let op: Wanneer iemand intimiderend of geïrriteerd is en jij je verdedigt, kan dit de situatie doen escaleren.</a:t>
            </a:r>
          </a:p>
        </p:txBody>
      </p:sp>
      <p:pic>
        <p:nvPicPr>
          <p:cNvPr id="14" name="Picture 13">
            <a:extLst>
              <a:ext uri="{FF2B5EF4-FFF2-40B4-BE49-F238E27FC236}">
                <a16:creationId xmlns:a16="http://schemas.microsoft.com/office/drawing/2014/main" id="{CDD3D9D3-5FB1-8149-A7F9-089A8EDB93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513" y="3427294"/>
            <a:ext cx="304800" cy="304800"/>
          </a:xfrm>
          <a:prstGeom prst="rect">
            <a:avLst/>
          </a:prstGeom>
        </p:spPr>
      </p:pic>
      <p:pic>
        <p:nvPicPr>
          <p:cNvPr id="15" name="Picture 14">
            <a:extLst>
              <a:ext uri="{FF2B5EF4-FFF2-40B4-BE49-F238E27FC236}">
                <a16:creationId xmlns:a16="http://schemas.microsoft.com/office/drawing/2014/main" id="{D2B7D5EE-701D-B58D-58E7-AA92CD74EA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5466" y="3427294"/>
            <a:ext cx="304800" cy="304800"/>
          </a:xfrm>
          <a:prstGeom prst="rect">
            <a:avLst/>
          </a:prstGeom>
        </p:spPr>
      </p:pic>
      <p:pic>
        <p:nvPicPr>
          <p:cNvPr id="19" name="Picture 18">
            <a:extLst>
              <a:ext uri="{FF2B5EF4-FFF2-40B4-BE49-F238E27FC236}">
                <a16:creationId xmlns:a16="http://schemas.microsoft.com/office/drawing/2014/main" id="{7E8405D1-9FF9-C2C6-BA32-94EA09C966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70722" y="5279517"/>
            <a:ext cx="72000" cy="72000"/>
          </a:xfrm>
          <a:prstGeom prst="rect">
            <a:avLst/>
          </a:prstGeom>
        </p:spPr>
      </p:pic>
      <p:pic>
        <p:nvPicPr>
          <p:cNvPr id="20" name="Picture 19">
            <a:extLst>
              <a:ext uri="{FF2B5EF4-FFF2-40B4-BE49-F238E27FC236}">
                <a16:creationId xmlns:a16="http://schemas.microsoft.com/office/drawing/2014/main" id="{81487B76-1DC5-3E1B-EFDF-BECDDE4A51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6799" y="5279517"/>
            <a:ext cx="72000" cy="72000"/>
          </a:xfrm>
          <a:prstGeom prst="rect">
            <a:avLst/>
          </a:prstGeom>
        </p:spPr>
      </p:pic>
      <p:pic>
        <p:nvPicPr>
          <p:cNvPr id="3" name="Picture 2">
            <a:extLst>
              <a:ext uri="{FF2B5EF4-FFF2-40B4-BE49-F238E27FC236}">
                <a16:creationId xmlns:a16="http://schemas.microsoft.com/office/drawing/2014/main" id="{8038FA67-4F6C-7183-ACB6-1043C2C2BAE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372324351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F8F0A3A-9E90-8642-FCCA-7307169C0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82205E1C-8D6B-1684-ADC4-17F39DC61E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347"/>
            <a:ext cx="12191999" cy="6854653"/>
          </a:xfrm>
          <a:prstGeom prst="rect">
            <a:avLst/>
          </a:prstGeom>
        </p:spPr>
      </p:pic>
      <p:sp>
        <p:nvSpPr>
          <p:cNvPr id="17" name="TextBox 16">
            <a:extLst>
              <a:ext uri="{FF2B5EF4-FFF2-40B4-BE49-F238E27FC236}">
                <a16:creationId xmlns:a16="http://schemas.microsoft.com/office/drawing/2014/main" id="{B2B1F9EA-BA33-56ED-B126-2267103A3345}"/>
              </a:ext>
            </a:extLst>
          </p:cNvPr>
          <p:cNvSpPr txBox="1"/>
          <p:nvPr/>
        </p:nvSpPr>
        <p:spPr>
          <a:xfrm>
            <a:off x="9702522" y="2949192"/>
            <a:ext cx="396000" cy="338554"/>
          </a:xfrm>
          <a:prstGeom prst="rect">
            <a:avLst/>
          </a:prstGeom>
          <a:noFill/>
        </p:spPr>
        <p:txBody>
          <a:bodyPr wrap="square" rtlCol="0">
            <a:spAutoFit/>
          </a:bodyPr>
          <a:lstStyle/>
          <a:p>
            <a:pPr algn="ctr"/>
            <a:r>
              <a:rPr lang="en-GB" sz="1600">
                <a:solidFill>
                  <a:srgbClr val="2D2D2D"/>
                </a:solidFill>
                <a:latin typeface="Douglas-Calgury Block" panose="00000500000000000000" pitchFamily="50" charset="0"/>
              </a:rPr>
              <a:t>02</a:t>
            </a:r>
            <a:endParaRPr lang="en-NL" sz="1600">
              <a:solidFill>
                <a:srgbClr val="2D2D2D"/>
              </a:solidFill>
              <a:latin typeface="Douglas-Calgury Block" panose="00000500000000000000" pitchFamily="50" charset="0"/>
            </a:endParaRPr>
          </a:p>
        </p:txBody>
      </p:sp>
      <p:pic>
        <p:nvPicPr>
          <p:cNvPr id="8" name="Picture 7">
            <a:extLst>
              <a:ext uri="{FF2B5EF4-FFF2-40B4-BE49-F238E27FC236}">
                <a16:creationId xmlns:a16="http://schemas.microsoft.com/office/drawing/2014/main" id="{F20C58BE-B296-4E05-8FF1-D0ECA3AAA0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51010" y="6013368"/>
            <a:ext cx="2520000" cy="842957"/>
          </a:xfrm>
          <a:prstGeom prst="rect">
            <a:avLst/>
          </a:prstGeom>
        </p:spPr>
      </p:pic>
      <p:pic>
        <p:nvPicPr>
          <p:cNvPr id="6" name="Picture 5" descr="A black and orange sign with white text&#10;&#10;Description automatically generated">
            <a:extLst>
              <a:ext uri="{FF2B5EF4-FFF2-40B4-BE49-F238E27FC236}">
                <a16:creationId xmlns:a16="http://schemas.microsoft.com/office/drawing/2014/main" id="{39A3B68E-1AFF-38A5-5E1A-D90DB83803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628" y="497"/>
            <a:ext cx="2145678" cy="828000"/>
          </a:xfrm>
          <a:prstGeom prst="rect">
            <a:avLst/>
          </a:prstGeom>
        </p:spPr>
      </p:pic>
      <p:sp>
        <p:nvSpPr>
          <p:cNvPr id="20" name="TextBox 19">
            <a:extLst>
              <a:ext uri="{FF2B5EF4-FFF2-40B4-BE49-F238E27FC236}">
                <a16:creationId xmlns:a16="http://schemas.microsoft.com/office/drawing/2014/main" id="{D5E48522-EE1F-F41A-C9F2-1D6E905A0511}"/>
              </a:ext>
            </a:extLst>
          </p:cNvPr>
          <p:cNvSpPr txBox="1"/>
          <p:nvPr/>
        </p:nvSpPr>
        <p:spPr>
          <a:xfrm>
            <a:off x="9251873" y="3246120"/>
            <a:ext cx="396000" cy="338554"/>
          </a:xfrm>
          <a:prstGeom prst="rect">
            <a:avLst/>
          </a:prstGeom>
          <a:noFill/>
        </p:spPr>
        <p:txBody>
          <a:bodyPr wrap="square" rtlCol="0">
            <a:spAutoFit/>
          </a:bodyPr>
          <a:lstStyle/>
          <a:p>
            <a:pPr algn="ctr"/>
            <a:r>
              <a:rPr lang="en-GB" sz="1600">
                <a:solidFill>
                  <a:srgbClr val="2D2D2D"/>
                </a:solidFill>
                <a:latin typeface="Douglas-Calgury Block" panose="00000500000000000000" pitchFamily="50" charset="0"/>
              </a:rPr>
              <a:t>03</a:t>
            </a:r>
            <a:endParaRPr lang="en-NL" sz="1600">
              <a:solidFill>
                <a:srgbClr val="2D2D2D"/>
              </a:solidFill>
              <a:latin typeface="Douglas-Calgury Block" panose="00000500000000000000" pitchFamily="50" charset="0"/>
            </a:endParaRPr>
          </a:p>
        </p:txBody>
      </p:sp>
      <p:pic>
        <p:nvPicPr>
          <p:cNvPr id="9" name="Picture 8" descr="A silhouette of a building&#10;&#10;Description automatically generated">
            <a:extLst>
              <a:ext uri="{FF2B5EF4-FFF2-40B4-BE49-F238E27FC236}">
                <a16:creationId xmlns:a16="http://schemas.microsoft.com/office/drawing/2014/main" id="{962EBE88-8EEE-915A-1CED-E913B12173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0340" y="490525"/>
            <a:ext cx="5518539" cy="5232595"/>
          </a:xfrm>
          <a:prstGeom prst="rect">
            <a:avLst/>
          </a:prstGeom>
        </p:spPr>
      </p:pic>
      <p:sp>
        <p:nvSpPr>
          <p:cNvPr id="10" name="TextBox 9">
            <a:extLst>
              <a:ext uri="{FF2B5EF4-FFF2-40B4-BE49-F238E27FC236}">
                <a16:creationId xmlns:a16="http://schemas.microsoft.com/office/drawing/2014/main" id="{E2D45AB2-FAEE-3A2A-0C24-B4FE76DD4F3F}"/>
              </a:ext>
            </a:extLst>
          </p:cNvPr>
          <p:cNvSpPr txBox="1"/>
          <p:nvPr/>
        </p:nvSpPr>
        <p:spPr>
          <a:xfrm>
            <a:off x="3481172" y="1157984"/>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11" name="TextBox 10">
            <a:extLst>
              <a:ext uri="{FF2B5EF4-FFF2-40B4-BE49-F238E27FC236}">
                <a16:creationId xmlns:a16="http://schemas.microsoft.com/office/drawing/2014/main" id="{590857F2-7021-C29B-074C-766C40D0BBEC}"/>
              </a:ext>
            </a:extLst>
          </p:cNvPr>
          <p:cNvSpPr txBox="1"/>
          <p:nvPr/>
        </p:nvSpPr>
        <p:spPr>
          <a:xfrm>
            <a:off x="3652622" y="1343122"/>
            <a:ext cx="4768868"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Omgaan met complex gedrag</a:t>
            </a:r>
          </a:p>
        </p:txBody>
      </p:sp>
      <p:sp>
        <p:nvSpPr>
          <p:cNvPr id="12" name="TextBox 11">
            <a:extLst>
              <a:ext uri="{FF2B5EF4-FFF2-40B4-BE49-F238E27FC236}">
                <a16:creationId xmlns:a16="http://schemas.microsoft.com/office/drawing/2014/main" id="{599D32B2-9EA5-87F1-1BF0-5B955E116B4B}"/>
              </a:ext>
            </a:extLst>
          </p:cNvPr>
          <p:cNvSpPr txBox="1"/>
          <p:nvPr/>
        </p:nvSpPr>
        <p:spPr>
          <a:xfrm>
            <a:off x="3652622" y="1861624"/>
            <a:ext cx="5239038" cy="763992"/>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Als we het hebben over omgaan met complex gedrag, is het belangrijk dat je de volgende zaken meeneemt in jouw benadering richting de cliënt. </a:t>
            </a:r>
          </a:p>
        </p:txBody>
      </p:sp>
      <p:sp>
        <p:nvSpPr>
          <p:cNvPr id="13" name="Rectangle 12">
            <a:extLst>
              <a:ext uri="{FF2B5EF4-FFF2-40B4-BE49-F238E27FC236}">
                <a16:creationId xmlns:a16="http://schemas.microsoft.com/office/drawing/2014/main" id="{DBB0B903-BE7C-6100-65E4-4BA8FBD95671}"/>
              </a:ext>
            </a:extLst>
          </p:cNvPr>
          <p:cNvSpPr/>
          <p:nvPr/>
        </p:nvSpPr>
        <p:spPr>
          <a:xfrm>
            <a:off x="3573422" y="1446794"/>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Picture 18" descr="A white text on an orange background&#10;&#10;Description automatically generated">
            <a:extLst>
              <a:ext uri="{FF2B5EF4-FFF2-40B4-BE49-F238E27FC236}">
                <a16:creationId xmlns:a16="http://schemas.microsoft.com/office/drawing/2014/main" id="{F6441522-695E-DBA0-B7DD-9A43E87ADB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504" y="6059348"/>
            <a:ext cx="1476375" cy="476250"/>
          </a:xfrm>
          <a:prstGeom prst="rect">
            <a:avLst/>
          </a:prstGeom>
        </p:spPr>
      </p:pic>
      <p:sp>
        <p:nvSpPr>
          <p:cNvPr id="2" name="Rectangle 1">
            <a:extLst>
              <a:ext uri="{FF2B5EF4-FFF2-40B4-BE49-F238E27FC236}">
                <a16:creationId xmlns:a16="http://schemas.microsoft.com/office/drawing/2014/main" id="{5CA3D6DE-4247-56E2-18DF-3BB079C33380}"/>
              </a:ext>
            </a:extLst>
          </p:cNvPr>
          <p:cNvSpPr/>
          <p:nvPr/>
        </p:nvSpPr>
        <p:spPr>
          <a:xfrm>
            <a:off x="4377518" y="5699348"/>
            <a:ext cx="4441951" cy="360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4F30D896-411D-A65E-DB32-78182CF20DD7}"/>
              </a:ext>
            </a:extLst>
          </p:cNvPr>
          <p:cNvSpPr txBox="1"/>
          <p:nvPr/>
        </p:nvSpPr>
        <p:spPr>
          <a:xfrm>
            <a:off x="4450661" y="5740849"/>
            <a:ext cx="4151476"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‘verder’ om terug te keren naar het menu.</a:t>
            </a:r>
          </a:p>
        </p:txBody>
      </p:sp>
      <p:grpSp>
        <p:nvGrpSpPr>
          <p:cNvPr id="25" name="Group 24">
            <a:extLst>
              <a:ext uri="{FF2B5EF4-FFF2-40B4-BE49-F238E27FC236}">
                <a16:creationId xmlns:a16="http://schemas.microsoft.com/office/drawing/2014/main" id="{2E6C35E3-2FC8-6F27-ACA9-C55E515BA830}"/>
              </a:ext>
            </a:extLst>
          </p:cNvPr>
          <p:cNvGrpSpPr/>
          <p:nvPr/>
        </p:nvGrpSpPr>
        <p:grpSpPr>
          <a:xfrm>
            <a:off x="3652622" y="2667531"/>
            <a:ext cx="4822329" cy="1368000"/>
            <a:chOff x="3876292" y="2942275"/>
            <a:chExt cx="4822329" cy="1368000"/>
          </a:xfrm>
        </p:grpSpPr>
        <p:sp>
          <p:nvSpPr>
            <p:cNvPr id="21" name="Rectangle 20">
              <a:extLst>
                <a:ext uri="{FF2B5EF4-FFF2-40B4-BE49-F238E27FC236}">
                  <a16:creationId xmlns:a16="http://schemas.microsoft.com/office/drawing/2014/main" id="{2D73189D-4C54-EF11-A0B4-A0594448E044}"/>
                </a:ext>
              </a:extLst>
            </p:cNvPr>
            <p:cNvSpPr/>
            <p:nvPr/>
          </p:nvSpPr>
          <p:spPr>
            <a:xfrm>
              <a:off x="3876292" y="2942275"/>
              <a:ext cx="4822329" cy="1368000"/>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783AB94B-BF7D-7737-7C1F-4A003F190F9D}"/>
                </a:ext>
              </a:extLst>
            </p:cNvPr>
            <p:cNvSpPr txBox="1"/>
            <p:nvPr/>
          </p:nvSpPr>
          <p:spPr>
            <a:xfrm>
              <a:off x="3997452" y="3037174"/>
              <a:ext cx="396000" cy="338554"/>
            </a:xfrm>
            <a:prstGeom prst="rect">
              <a:avLst/>
            </a:prstGeom>
            <a:noFill/>
          </p:spPr>
          <p:txBody>
            <a:bodyPr wrap="square" rtlCol="0">
              <a:spAutoFit/>
            </a:bodyPr>
            <a:lstStyle/>
            <a:p>
              <a:pPr algn="ctr"/>
              <a:r>
                <a:rPr lang="en-GB" sz="1600">
                  <a:solidFill>
                    <a:srgbClr val="2D2D2D"/>
                  </a:solidFill>
                  <a:latin typeface="Douglas-Calgury Block" panose="00000500000000000000" pitchFamily="50" charset="0"/>
                </a:rPr>
                <a:t>01</a:t>
              </a:r>
              <a:endParaRPr lang="en-NL" sz="1600">
                <a:solidFill>
                  <a:srgbClr val="2D2D2D"/>
                </a:solidFill>
                <a:latin typeface="Douglas-Calgury Block" panose="00000500000000000000" pitchFamily="50" charset="0"/>
              </a:endParaRPr>
            </a:p>
          </p:txBody>
        </p:sp>
        <p:sp>
          <p:nvSpPr>
            <p:cNvPr id="22" name="TextBox 21">
              <a:extLst>
                <a:ext uri="{FF2B5EF4-FFF2-40B4-BE49-F238E27FC236}">
                  <a16:creationId xmlns:a16="http://schemas.microsoft.com/office/drawing/2014/main" id="{57A50F37-ADF2-FD43-9C22-45915A9F8235}"/>
                </a:ext>
              </a:extLst>
            </p:cNvPr>
            <p:cNvSpPr txBox="1"/>
            <p:nvPr/>
          </p:nvSpPr>
          <p:spPr>
            <a:xfrm>
              <a:off x="4433930" y="3067952"/>
              <a:ext cx="4069990" cy="461665"/>
            </a:xfrm>
            <a:prstGeom prst="rect">
              <a:avLst/>
            </a:prstGeom>
            <a:noFill/>
          </p:spPr>
          <p:txBody>
            <a:bodyPr wrap="square" rtlCol="0">
              <a:spAutoFit/>
            </a:bodyPr>
            <a:lstStyle/>
            <a:p>
              <a:r>
                <a:rPr lang="nl-NL" sz="1200" b="1">
                  <a:solidFill>
                    <a:srgbClr val="2D2D2D"/>
                  </a:solidFill>
                  <a:latin typeface="Inter" panose="02000503000000020004" pitchFamily="2" charset="0"/>
                  <a:ea typeface="Inter" panose="02000503000000020004" pitchFamily="2" charset="0"/>
                </a:rPr>
                <a:t>Realiseer je dat wat jij ervan vindt een invulling of aanname  is.</a:t>
              </a:r>
            </a:p>
          </p:txBody>
        </p:sp>
        <p:pic>
          <p:nvPicPr>
            <p:cNvPr id="24" name="Picture 23">
              <a:extLst>
                <a:ext uri="{FF2B5EF4-FFF2-40B4-BE49-F238E27FC236}">
                  <a16:creationId xmlns:a16="http://schemas.microsoft.com/office/drawing/2014/main" id="{A43116FA-12AA-555F-604D-556B6498D1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2945" y="3115964"/>
              <a:ext cx="180975" cy="180975"/>
            </a:xfrm>
            <a:prstGeom prst="rect">
              <a:avLst/>
            </a:prstGeom>
          </p:spPr>
        </p:pic>
      </p:grpSp>
      <p:grpSp>
        <p:nvGrpSpPr>
          <p:cNvPr id="26" name="Group 25">
            <a:extLst>
              <a:ext uri="{FF2B5EF4-FFF2-40B4-BE49-F238E27FC236}">
                <a16:creationId xmlns:a16="http://schemas.microsoft.com/office/drawing/2014/main" id="{CD3E5CFD-BD1A-7AB6-2278-94014B2E7DE3}"/>
              </a:ext>
            </a:extLst>
          </p:cNvPr>
          <p:cNvGrpSpPr/>
          <p:nvPr/>
        </p:nvGrpSpPr>
        <p:grpSpPr>
          <a:xfrm>
            <a:off x="3652622" y="4135062"/>
            <a:ext cx="4822329" cy="684000"/>
            <a:chOff x="3876292" y="2942276"/>
            <a:chExt cx="4822329" cy="684000"/>
          </a:xfrm>
        </p:grpSpPr>
        <p:sp>
          <p:nvSpPr>
            <p:cNvPr id="27" name="Rectangle 26">
              <a:extLst>
                <a:ext uri="{FF2B5EF4-FFF2-40B4-BE49-F238E27FC236}">
                  <a16:creationId xmlns:a16="http://schemas.microsoft.com/office/drawing/2014/main" id="{740332B3-11D1-CE90-3C2B-6019F21F5552}"/>
                </a:ext>
              </a:extLst>
            </p:cNvPr>
            <p:cNvSpPr/>
            <p:nvPr/>
          </p:nvSpPr>
          <p:spPr>
            <a:xfrm>
              <a:off x="3876292" y="2942276"/>
              <a:ext cx="4822329" cy="684000"/>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TextBox 27">
              <a:extLst>
                <a:ext uri="{FF2B5EF4-FFF2-40B4-BE49-F238E27FC236}">
                  <a16:creationId xmlns:a16="http://schemas.microsoft.com/office/drawing/2014/main" id="{7AC89065-707E-9A75-5CAA-DC05643A5160}"/>
                </a:ext>
              </a:extLst>
            </p:cNvPr>
            <p:cNvSpPr txBox="1"/>
            <p:nvPr/>
          </p:nvSpPr>
          <p:spPr>
            <a:xfrm>
              <a:off x="3997452" y="3037174"/>
              <a:ext cx="396000" cy="338554"/>
            </a:xfrm>
            <a:prstGeom prst="rect">
              <a:avLst/>
            </a:prstGeom>
            <a:noFill/>
          </p:spPr>
          <p:txBody>
            <a:bodyPr wrap="square" rtlCol="0">
              <a:spAutoFit/>
            </a:bodyPr>
            <a:lstStyle/>
            <a:p>
              <a:pPr algn="ctr"/>
              <a:r>
                <a:rPr lang="en-GB" sz="1600">
                  <a:solidFill>
                    <a:srgbClr val="2D2D2D"/>
                  </a:solidFill>
                  <a:latin typeface="Douglas-Calgury Block" panose="00000500000000000000" pitchFamily="50" charset="0"/>
                </a:rPr>
                <a:t>02</a:t>
              </a:r>
              <a:endParaRPr lang="en-NL" sz="1600">
                <a:solidFill>
                  <a:srgbClr val="2D2D2D"/>
                </a:solidFill>
                <a:latin typeface="Douglas-Calgury Block" panose="00000500000000000000" pitchFamily="50" charset="0"/>
              </a:endParaRPr>
            </a:p>
          </p:txBody>
        </p:sp>
        <p:sp>
          <p:nvSpPr>
            <p:cNvPr id="29" name="TextBox 28">
              <a:extLst>
                <a:ext uri="{FF2B5EF4-FFF2-40B4-BE49-F238E27FC236}">
                  <a16:creationId xmlns:a16="http://schemas.microsoft.com/office/drawing/2014/main" id="{366D3609-5866-EE46-6E54-FE9C0BF3B92D}"/>
                </a:ext>
              </a:extLst>
            </p:cNvPr>
            <p:cNvSpPr txBox="1"/>
            <p:nvPr/>
          </p:nvSpPr>
          <p:spPr>
            <a:xfrm>
              <a:off x="4433930" y="3053444"/>
              <a:ext cx="3694314" cy="461665"/>
            </a:xfrm>
            <a:prstGeom prst="rect">
              <a:avLst/>
            </a:prstGeom>
            <a:noFill/>
          </p:spPr>
          <p:txBody>
            <a:bodyPr wrap="square" rtlCol="0">
              <a:spAutoFit/>
            </a:bodyPr>
            <a:lstStyle/>
            <a:p>
              <a:r>
                <a:rPr lang="nl-NL" sz="1200" b="1">
                  <a:solidFill>
                    <a:srgbClr val="2D2D2D"/>
                  </a:solidFill>
                  <a:latin typeface="Inter" panose="02000503000000020004" pitchFamily="2" charset="0"/>
                  <a:ea typeface="Inter" panose="02000503000000020004" pitchFamily="2" charset="0"/>
                </a:rPr>
                <a:t>Durf gedrag te benoemen, zonder oordeel en vanuit jezelf.</a:t>
              </a:r>
            </a:p>
          </p:txBody>
        </p:sp>
        <p:pic>
          <p:nvPicPr>
            <p:cNvPr id="30" name="Picture 29">
              <a:extLst>
                <a:ext uri="{FF2B5EF4-FFF2-40B4-BE49-F238E27FC236}">
                  <a16:creationId xmlns:a16="http://schemas.microsoft.com/office/drawing/2014/main" id="{A4339337-4B0F-1FD6-37CA-9D998E8B52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2945" y="3115964"/>
              <a:ext cx="180975" cy="180975"/>
            </a:xfrm>
            <a:prstGeom prst="rect">
              <a:avLst/>
            </a:prstGeom>
          </p:spPr>
        </p:pic>
      </p:grpSp>
      <p:grpSp>
        <p:nvGrpSpPr>
          <p:cNvPr id="31" name="Group 30">
            <a:extLst>
              <a:ext uri="{FF2B5EF4-FFF2-40B4-BE49-F238E27FC236}">
                <a16:creationId xmlns:a16="http://schemas.microsoft.com/office/drawing/2014/main" id="{7BDBA241-8B8E-725B-24FB-31CFC1A581AA}"/>
              </a:ext>
            </a:extLst>
          </p:cNvPr>
          <p:cNvGrpSpPr/>
          <p:nvPr/>
        </p:nvGrpSpPr>
        <p:grpSpPr>
          <a:xfrm>
            <a:off x="3652622" y="4933680"/>
            <a:ext cx="4822329" cy="528350"/>
            <a:chOff x="3876292" y="2942276"/>
            <a:chExt cx="4822329" cy="528350"/>
          </a:xfrm>
        </p:grpSpPr>
        <p:sp>
          <p:nvSpPr>
            <p:cNvPr id="32" name="Rectangle 31">
              <a:extLst>
                <a:ext uri="{FF2B5EF4-FFF2-40B4-BE49-F238E27FC236}">
                  <a16:creationId xmlns:a16="http://schemas.microsoft.com/office/drawing/2014/main" id="{7D83C1B6-5526-F660-F81C-230C50BAEABA}"/>
                </a:ext>
              </a:extLst>
            </p:cNvPr>
            <p:cNvSpPr/>
            <p:nvPr/>
          </p:nvSpPr>
          <p:spPr>
            <a:xfrm>
              <a:off x="3876292" y="2942276"/>
              <a:ext cx="4822329" cy="528350"/>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TextBox 32">
              <a:extLst>
                <a:ext uri="{FF2B5EF4-FFF2-40B4-BE49-F238E27FC236}">
                  <a16:creationId xmlns:a16="http://schemas.microsoft.com/office/drawing/2014/main" id="{44414D17-D8B2-9718-4CE3-52167AC506FB}"/>
                </a:ext>
              </a:extLst>
            </p:cNvPr>
            <p:cNvSpPr txBox="1"/>
            <p:nvPr/>
          </p:nvSpPr>
          <p:spPr>
            <a:xfrm>
              <a:off x="3997452" y="3037174"/>
              <a:ext cx="396000" cy="338554"/>
            </a:xfrm>
            <a:prstGeom prst="rect">
              <a:avLst/>
            </a:prstGeom>
            <a:noFill/>
          </p:spPr>
          <p:txBody>
            <a:bodyPr wrap="square" rtlCol="0">
              <a:spAutoFit/>
            </a:bodyPr>
            <a:lstStyle/>
            <a:p>
              <a:pPr algn="ctr"/>
              <a:r>
                <a:rPr lang="en-GB" sz="1600">
                  <a:solidFill>
                    <a:srgbClr val="2D2D2D"/>
                  </a:solidFill>
                  <a:latin typeface="Douglas-Calgury Block" panose="00000500000000000000" pitchFamily="50" charset="0"/>
                </a:rPr>
                <a:t>03</a:t>
              </a:r>
              <a:endParaRPr lang="en-NL" sz="1600">
                <a:solidFill>
                  <a:srgbClr val="2D2D2D"/>
                </a:solidFill>
                <a:latin typeface="Douglas-Calgury Block" panose="00000500000000000000" pitchFamily="50" charset="0"/>
              </a:endParaRPr>
            </a:p>
          </p:txBody>
        </p:sp>
        <p:sp>
          <p:nvSpPr>
            <p:cNvPr id="34" name="TextBox 33">
              <a:extLst>
                <a:ext uri="{FF2B5EF4-FFF2-40B4-BE49-F238E27FC236}">
                  <a16:creationId xmlns:a16="http://schemas.microsoft.com/office/drawing/2014/main" id="{7512A371-77D0-FA61-BA72-4C35EEBA09A9}"/>
                </a:ext>
              </a:extLst>
            </p:cNvPr>
            <p:cNvSpPr txBox="1"/>
            <p:nvPr/>
          </p:nvSpPr>
          <p:spPr>
            <a:xfrm>
              <a:off x="4433930" y="3067952"/>
              <a:ext cx="4069990" cy="276999"/>
            </a:xfrm>
            <a:prstGeom prst="rect">
              <a:avLst/>
            </a:prstGeom>
            <a:noFill/>
          </p:spPr>
          <p:txBody>
            <a:bodyPr wrap="square" rtlCol="0">
              <a:spAutoFit/>
            </a:bodyPr>
            <a:lstStyle/>
            <a:p>
              <a:r>
                <a:rPr lang="nl-NL" sz="1200" b="1">
                  <a:solidFill>
                    <a:srgbClr val="2D2D2D"/>
                  </a:solidFill>
                  <a:latin typeface="Inter" panose="02000503000000020004" pitchFamily="2" charset="0"/>
                  <a:ea typeface="Inter" panose="02000503000000020004" pitchFamily="2" charset="0"/>
                </a:rPr>
                <a:t>Vraag om ondersteuning als dat nodig is.</a:t>
              </a:r>
            </a:p>
          </p:txBody>
        </p:sp>
        <p:pic>
          <p:nvPicPr>
            <p:cNvPr id="35" name="Picture 34">
              <a:extLst>
                <a:ext uri="{FF2B5EF4-FFF2-40B4-BE49-F238E27FC236}">
                  <a16:creationId xmlns:a16="http://schemas.microsoft.com/office/drawing/2014/main" id="{E0FAAF3C-B5FA-8D51-47D9-7D1FE9BE98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2945" y="3115964"/>
              <a:ext cx="180975" cy="180975"/>
            </a:xfrm>
            <a:prstGeom prst="rect">
              <a:avLst/>
            </a:prstGeom>
          </p:spPr>
        </p:pic>
      </p:grpSp>
      <p:sp>
        <p:nvSpPr>
          <p:cNvPr id="37" name="TextBox 36">
            <a:extLst>
              <a:ext uri="{FF2B5EF4-FFF2-40B4-BE49-F238E27FC236}">
                <a16:creationId xmlns:a16="http://schemas.microsoft.com/office/drawing/2014/main" id="{C5A54DEA-230F-B29B-BCB0-53230B34295A}"/>
              </a:ext>
            </a:extLst>
          </p:cNvPr>
          <p:cNvSpPr txBox="1"/>
          <p:nvPr/>
        </p:nvSpPr>
        <p:spPr>
          <a:xfrm>
            <a:off x="12448039" y="3415397"/>
            <a:ext cx="4841652" cy="2148986"/>
          </a:xfrm>
          <a:prstGeom prst="rect">
            <a:avLst/>
          </a:prstGeom>
          <a:noFill/>
        </p:spPr>
        <p:txBody>
          <a:bodyPr wrap="square" rtlCol="0">
            <a:spAutoFit/>
          </a:bodyPr>
          <a:lstStyle/>
          <a:p>
            <a:pPr>
              <a:lnSpc>
                <a:spcPts val="1800"/>
              </a:lnSpc>
            </a:pPr>
            <a:r>
              <a:rPr lang="nl-NL" sz="1200" b="1" dirty="0">
                <a:solidFill>
                  <a:srgbClr val="1A1A1A"/>
                </a:solidFill>
                <a:latin typeface="Inter" panose="02000503000000020004" pitchFamily="2" charset="0"/>
                <a:ea typeface="Inter" panose="02000503000000020004" pitchFamily="2" charset="0"/>
              </a:rPr>
              <a:t>02 uitgeklapt:</a:t>
            </a:r>
          </a:p>
          <a:p>
            <a:pPr>
              <a:lnSpc>
                <a:spcPts val="1800"/>
              </a:lnSpc>
            </a:pPr>
            <a:r>
              <a:rPr lang="nl-NL" sz="1200" dirty="0">
                <a:solidFill>
                  <a:srgbClr val="1A1A1A"/>
                </a:solidFill>
                <a:latin typeface="Inter" panose="02000503000000020004" pitchFamily="2" charset="0"/>
                <a:ea typeface="Inter" panose="02000503000000020004" pitchFamily="2" charset="0"/>
              </a:rPr>
              <a:t>Praat vanuit de ik-vorm: “Ik merk dat...” of “Ik heb het gevoel dat...” en vraag vervolgens of dit klopt. Het kan zijn dat jouw vraag vanuit interesse en vriendelijkheid iemand het gevoel geeft om in gesprek te gaan. Let wel op: het kan zijn dat wanneer je iemand aanspreekt op zijn of haar gedrag, hij of zij geïrriteerd raakt. Merk dat op en stop er dan mee. Richt je in dit geval op de zaken die goed gaan, waar iemand blij van wordt of interesse in heeft. </a:t>
            </a:r>
          </a:p>
        </p:txBody>
      </p:sp>
      <p:sp>
        <p:nvSpPr>
          <p:cNvPr id="39" name="TextBox 38">
            <a:extLst>
              <a:ext uri="{FF2B5EF4-FFF2-40B4-BE49-F238E27FC236}">
                <a16:creationId xmlns:a16="http://schemas.microsoft.com/office/drawing/2014/main" id="{0B219EB1-7C17-3024-0A03-C22B50F5D92E}"/>
              </a:ext>
            </a:extLst>
          </p:cNvPr>
          <p:cNvSpPr txBox="1"/>
          <p:nvPr/>
        </p:nvSpPr>
        <p:spPr>
          <a:xfrm>
            <a:off x="12448039" y="5782856"/>
            <a:ext cx="4841652" cy="1225657"/>
          </a:xfrm>
          <a:prstGeom prst="rect">
            <a:avLst/>
          </a:prstGeom>
          <a:noFill/>
        </p:spPr>
        <p:txBody>
          <a:bodyPr wrap="square" rtlCol="0">
            <a:spAutoFit/>
          </a:bodyPr>
          <a:lstStyle/>
          <a:p>
            <a:pPr>
              <a:lnSpc>
                <a:spcPts val="1800"/>
              </a:lnSpc>
            </a:pPr>
            <a:r>
              <a:rPr lang="nl-NL" sz="1200" b="1">
                <a:solidFill>
                  <a:srgbClr val="1A1A1A"/>
                </a:solidFill>
                <a:latin typeface="Inter" panose="02000503000000020004" pitchFamily="2" charset="0"/>
                <a:ea typeface="Inter" panose="02000503000000020004" pitchFamily="2" charset="0"/>
              </a:rPr>
              <a:t>03 uitgeklapt:</a:t>
            </a:r>
          </a:p>
          <a:p>
            <a:pPr>
              <a:lnSpc>
                <a:spcPts val="1800"/>
              </a:lnSpc>
            </a:pPr>
            <a:r>
              <a:rPr lang="nl-NL" sz="1200">
                <a:solidFill>
                  <a:srgbClr val="1A1A1A"/>
                </a:solidFill>
                <a:latin typeface="Inter" panose="02000503000000020004" pitchFamily="2" charset="0"/>
                <a:ea typeface="Inter" panose="02000503000000020004" pitchFamily="2" charset="0"/>
              </a:rPr>
              <a:t>Weet dat wanneer jij het gedrag van de cliënt als complex ervaart, je altijd om ondersteuning kunt vragen van je organisatie. Bijvoorbeeld als je het lastig vindt om met bepaald gedrag om te gaan, bezorgd bent of je niet prettig voelt. </a:t>
            </a:r>
          </a:p>
        </p:txBody>
      </p:sp>
      <p:sp>
        <p:nvSpPr>
          <p:cNvPr id="4" name="TextBox 3">
            <a:extLst>
              <a:ext uri="{FF2B5EF4-FFF2-40B4-BE49-F238E27FC236}">
                <a16:creationId xmlns:a16="http://schemas.microsoft.com/office/drawing/2014/main" id="{0F8BC44D-D759-1223-91BD-D1906243AD43}"/>
              </a:ext>
            </a:extLst>
          </p:cNvPr>
          <p:cNvSpPr txBox="1"/>
          <p:nvPr/>
        </p:nvSpPr>
        <p:spPr>
          <a:xfrm>
            <a:off x="4207972" y="3271345"/>
            <a:ext cx="4069990" cy="646331"/>
          </a:xfrm>
          <a:prstGeom prst="rect">
            <a:avLst/>
          </a:prstGeom>
          <a:noFill/>
        </p:spPr>
        <p:txBody>
          <a:bodyPr wrap="square" lIns="91440" tIns="45720" rIns="91440" bIns="45720" rtlCol="0" anchor="t">
            <a:spAutoFit/>
          </a:bodyPr>
          <a:lstStyle/>
          <a:p>
            <a:r>
              <a:rPr lang="nl-NL" sz="1200" dirty="0">
                <a:solidFill>
                  <a:srgbClr val="2D2D2D"/>
                </a:solidFill>
                <a:latin typeface="Inter"/>
                <a:ea typeface="Inter" panose="02000503000000020004" pitchFamily="2" charset="0"/>
              </a:rPr>
              <a:t>Dat is jouw persoonlijke waarheid. Iedereen heeft zijn eigen waarheid. Jouw ‘waarheid’ of ervaring is jouw beleving van een situatie of gebeurtenis.​</a:t>
            </a:r>
            <a:endParaRPr lang="nl-NL" dirty="0"/>
          </a:p>
        </p:txBody>
      </p:sp>
    </p:spTree>
    <p:extLst>
      <p:ext uri="{BB962C8B-B14F-4D97-AF65-F5344CB8AC3E}">
        <p14:creationId xmlns:p14="http://schemas.microsoft.com/office/powerpoint/2010/main" val="1413673528"/>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rry image of a person in a room&#10;&#10;Description automatically generated">
            <a:extLst>
              <a:ext uri="{FF2B5EF4-FFF2-40B4-BE49-F238E27FC236}">
                <a16:creationId xmlns:a16="http://schemas.microsoft.com/office/drawing/2014/main" id="{69D50F0E-8B99-C3EC-AB23-A10B72946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pic>
        <p:nvPicPr>
          <p:cNvPr id="2" name="Picture 1" descr="A silhouette of a city&#10;&#10;Description automatically generated">
            <a:extLst>
              <a:ext uri="{FF2B5EF4-FFF2-40B4-BE49-F238E27FC236}">
                <a16:creationId xmlns:a16="http://schemas.microsoft.com/office/drawing/2014/main" id="{F94DD811-831B-4117-B971-0069F9850BDC}"/>
              </a:ext>
            </a:extLst>
          </p:cNvPr>
          <p:cNvPicPr>
            <a:picLocks noChangeAspect="1"/>
          </p:cNvPicPr>
          <p:nvPr/>
        </p:nvPicPr>
        <p:blipFill rotWithShape="1">
          <a:blip r:embed="rId3">
            <a:extLst>
              <a:ext uri="{28A0092B-C50C-407E-A947-70E740481C1C}">
                <a14:useLocalDpi xmlns:a14="http://schemas.microsoft.com/office/drawing/2010/main" val="0"/>
              </a:ext>
            </a:extLst>
          </a:blip>
          <a:srcRect b="11964"/>
          <a:stretch/>
        </p:blipFill>
        <p:spPr>
          <a:xfrm>
            <a:off x="6615513" y="384804"/>
            <a:ext cx="5219732" cy="5095124"/>
          </a:xfrm>
          <a:prstGeom prst="rect">
            <a:avLst/>
          </a:prstGeom>
        </p:spPr>
      </p:pic>
      <p:sp>
        <p:nvSpPr>
          <p:cNvPr id="9" name="TextBox 8">
            <a:extLst>
              <a:ext uri="{FF2B5EF4-FFF2-40B4-BE49-F238E27FC236}">
                <a16:creationId xmlns:a16="http://schemas.microsoft.com/office/drawing/2014/main" id="{FBC3F0F9-F451-45C9-392E-A68988814F61}"/>
              </a:ext>
            </a:extLst>
          </p:cNvPr>
          <p:cNvSpPr txBox="1"/>
          <p:nvPr/>
        </p:nvSpPr>
        <p:spPr>
          <a:xfrm>
            <a:off x="7049853" y="1211819"/>
            <a:ext cx="3550920"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Evelien</a:t>
            </a:r>
            <a:endParaRPr lang="en-GB" sz="1200">
              <a:solidFill>
                <a:srgbClr val="C5D4D7"/>
              </a:solidFill>
              <a:latin typeface="Douglas-Calgury Block" panose="00000500000000000000" pitchFamily="50" charset="0"/>
            </a:endParaRPr>
          </a:p>
          <a:p>
            <a:r>
              <a:rPr lang="nl-NL" sz="1200">
                <a:solidFill>
                  <a:srgbClr val="C5D4D7"/>
                </a:solidFill>
                <a:latin typeface="Douglas-Calgury Block" panose="00000500000000000000" pitchFamily="50" charset="0"/>
              </a:rPr>
              <a:t>Tips van een ervaren collega</a:t>
            </a:r>
          </a:p>
        </p:txBody>
      </p:sp>
      <p:pic>
        <p:nvPicPr>
          <p:cNvPr id="10" name="Picture 9" descr="A white text on an orange background&#10;&#10;Description automatically generated">
            <a:extLst>
              <a:ext uri="{FF2B5EF4-FFF2-40B4-BE49-F238E27FC236}">
                <a16:creationId xmlns:a16="http://schemas.microsoft.com/office/drawing/2014/main" id="{8FCBBB8B-6EAD-A341-61BA-CDFDE44CC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870" y="5444498"/>
            <a:ext cx="1476375" cy="476250"/>
          </a:xfrm>
          <a:prstGeom prst="rect">
            <a:avLst/>
          </a:prstGeom>
        </p:spPr>
      </p:pic>
      <p:sp>
        <p:nvSpPr>
          <p:cNvPr id="11" name="Oval 10">
            <a:extLst>
              <a:ext uri="{FF2B5EF4-FFF2-40B4-BE49-F238E27FC236}">
                <a16:creationId xmlns:a16="http://schemas.microsoft.com/office/drawing/2014/main" id="{7D0CA93C-1BE3-DAEA-BF4C-931D89A42CED}"/>
              </a:ext>
            </a:extLst>
          </p:cNvPr>
          <p:cNvSpPr/>
          <p:nvPr/>
        </p:nvSpPr>
        <p:spPr>
          <a:xfrm>
            <a:off x="6255513" y="1138150"/>
            <a:ext cx="720000" cy="720000"/>
          </a:xfrm>
          <a:prstGeom prst="ellipse">
            <a:avLst/>
          </a:prstGeom>
          <a:blipFill>
            <a:blip r:embed="rId5"/>
            <a:stretch>
              <a:fillRect/>
            </a:stretch>
          </a:blip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9719F000-D6B8-0B65-A1A4-C3B5130B5CED}"/>
              </a:ext>
            </a:extLst>
          </p:cNvPr>
          <p:cNvSpPr/>
          <p:nvPr/>
        </p:nvSpPr>
        <p:spPr>
          <a:xfrm>
            <a:off x="7170722" y="1968192"/>
            <a:ext cx="4177145" cy="3240000"/>
          </a:xfrm>
          <a:prstGeom prst="rect">
            <a:avLst/>
          </a:prstGeom>
          <a:solidFill>
            <a:srgbClr val="C5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1331828B-628D-D036-8766-89DCA0C5148A}"/>
              </a:ext>
            </a:extLst>
          </p:cNvPr>
          <p:cNvSpPr txBox="1"/>
          <p:nvPr/>
        </p:nvSpPr>
        <p:spPr>
          <a:xfrm>
            <a:off x="7366941" y="2114323"/>
            <a:ext cx="3828525" cy="3072316"/>
          </a:xfrm>
          <a:prstGeom prst="rect">
            <a:avLst/>
          </a:prstGeom>
          <a:noFill/>
        </p:spPr>
        <p:txBody>
          <a:bodyPr wrap="square" rtlCol="0">
            <a:spAutoFit/>
          </a:bodyPr>
          <a:lstStyle/>
          <a:p>
            <a:pPr>
              <a:lnSpc>
                <a:spcPts val="1800"/>
              </a:lnSpc>
            </a:pPr>
            <a:r>
              <a:rPr lang="nl-NL" sz="1600" b="1">
                <a:solidFill>
                  <a:srgbClr val="1A1A1A"/>
                </a:solidFill>
                <a:latin typeface="Douglas-Calgury Block" panose="00000500000000000000" pitchFamily="50" charset="0"/>
                <a:ea typeface="Inter" panose="02000503000000020004" pitchFamily="2" charset="0"/>
              </a:rPr>
              <a:t>Tip 2:</a:t>
            </a:r>
          </a:p>
          <a:p>
            <a:pPr>
              <a:lnSpc>
                <a:spcPts val="1800"/>
              </a:lnSpc>
            </a:pPr>
            <a:r>
              <a:rPr lang="nl-NL" sz="1200">
                <a:solidFill>
                  <a:srgbClr val="1A1A1A"/>
                </a:solidFill>
                <a:latin typeface="Inter" panose="02000503000000020004" pitchFamily="2" charset="0"/>
                <a:ea typeface="Inter" panose="02000503000000020004" pitchFamily="2" charset="0"/>
              </a:rPr>
              <a:t>Een huishouden overstijgt reguliere hulp bij huishouding wanneer jouw eigen veiligheid of die van de cliënt niet meer gewaarborgd kan worden door het gedrag van de cliënt. Voorbeelden van situaties die je als onveilig kan zien of ervaren: </a:t>
            </a:r>
          </a:p>
          <a:p>
            <a:pPr marL="171450" indent="-171450">
              <a:lnSpc>
                <a:spcPts val="1800"/>
              </a:lnSpc>
              <a:buFont typeface="Arial" panose="020B0604020202020204" pitchFamily="34" charset="0"/>
              <a:buChar char="•"/>
            </a:pPr>
            <a:r>
              <a:rPr lang="nl-NL" sz="1200">
                <a:solidFill>
                  <a:srgbClr val="1A1A1A"/>
                </a:solidFill>
                <a:latin typeface="Inter" panose="02000503000000020004" pitchFamily="2" charset="0"/>
                <a:ea typeface="Inter" panose="02000503000000020004" pitchFamily="2" charset="0"/>
              </a:rPr>
              <a:t>Wanneer de cliënt in jou bijzijn drugs gebruikt;</a:t>
            </a:r>
          </a:p>
          <a:p>
            <a:pPr marL="171450" indent="-171450">
              <a:lnSpc>
                <a:spcPts val="1800"/>
              </a:lnSpc>
              <a:buFont typeface="Arial" panose="020B0604020202020204" pitchFamily="34" charset="0"/>
              <a:buChar char="•"/>
            </a:pPr>
            <a:r>
              <a:rPr lang="nl-NL" sz="1200">
                <a:solidFill>
                  <a:srgbClr val="1A1A1A"/>
                </a:solidFill>
                <a:latin typeface="Inter" panose="02000503000000020004" pitchFamily="2" charset="0"/>
                <a:ea typeface="Inter" panose="02000503000000020004" pitchFamily="2" charset="0"/>
              </a:rPr>
              <a:t>Bij veel ongedierte (denk aan een rattenplaag, bedwantsen, vlooienplaag of muizenplaag);</a:t>
            </a:r>
          </a:p>
          <a:p>
            <a:pPr marL="171450" indent="-171450">
              <a:lnSpc>
                <a:spcPts val="1800"/>
              </a:lnSpc>
              <a:buFont typeface="Arial" panose="020B0604020202020204" pitchFamily="34" charset="0"/>
              <a:buChar char="•"/>
            </a:pPr>
            <a:r>
              <a:rPr lang="nl-NL" sz="1200">
                <a:solidFill>
                  <a:srgbClr val="1A1A1A"/>
                </a:solidFill>
                <a:latin typeface="Inter" panose="02000503000000020004" pitchFamily="2" charset="0"/>
                <a:ea typeface="Inter" panose="02000503000000020004" pitchFamily="2" charset="0"/>
              </a:rPr>
              <a:t>Bij een actieve verslaving met rondslingerende naalden;</a:t>
            </a:r>
          </a:p>
          <a:p>
            <a:pPr marL="171450" indent="-171450">
              <a:lnSpc>
                <a:spcPts val="1800"/>
              </a:lnSpc>
              <a:buFont typeface="Arial" panose="020B0604020202020204" pitchFamily="34" charset="0"/>
              <a:buChar char="•"/>
            </a:pPr>
            <a:r>
              <a:rPr lang="nl-NL" sz="1200">
                <a:solidFill>
                  <a:srgbClr val="1A1A1A"/>
                </a:solidFill>
                <a:latin typeface="Inter" panose="02000503000000020004" pitchFamily="2" charset="0"/>
                <a:ea typeface="Inter" panose="02000503000000020004" pitchFamily="2" charset="0"/>
              </a:rPr>
              <a:t>In het geval van discriminatie en/of seksueel overschrijdend gedrag.</a:t>
            </a:r>
          </a:p>
        </p:txBody>
      </p:sp>
      <p:pic>
        <p:nvPicPr>
          <p:cNvPr id="14" name="Picture 13">
            <a:extLst>
              <a:ext uri="{FF2B5EF4-FFF2-40B4-BE49-F238E27FC236}">
                <a16:creationId xmlns:a16="http://schemas.microsoft.com/office/drawing/2014/main" id="{CDD3D9D3-5FB1-8149-A7F9-089A8EDB9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13" y="3427294"/>
            <a:ext cx="304800" cy="304800"/>
          </a:xfrm>
          <a:prstGeom prst="rect">
            <a:avLst/>
          </a:prstGeom>
        </p:spPr>
      </p:pic>
      <p:pic>
        <p:nvPicPr>
          <p:cNvPr id="15" name="Picture 14">
            <a:extLst>
              <a:ext uri="{FF2B5EF4-FFF2-40B4-BE49-F238E27FC236}">
                <a16:creationId xmlns:a16="http://schemas.microsoft.com/office/drawing/2014/main" id="{D2B7D5EE-701D-B58D-58E7-AA92CD74E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466" y="3427294"/>
            <a:ext cx="304800" cy="304800"/>
          </a:xfrm>
          <a:prstGeom prst="rect">
            <a:avLst/>
          </a:prstGeom>
        </p:spPr>
      </p:pic>
      <p:pic>
        <p:nvPicPr>
          <p:cNvPr id="16" name="Picture 15">
            <a:extLst>
              <a:ext uri="{FF2B5EF4-FFF2-40B4-BE49-F238E27FC236}">
                <a16:creationId xmlns:a16="http://schemas.microsoft.com/office/drawing/2014/main" id="{3BA99D9A-2432-784C-2E8D-C3D658D423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70722" y="5279517"/>
            <a:ext cx="72000" cy="72000"/>
          </a:xfrm>
          <a:prstGeom prst="rect">
            <a:avLst/>
          </a:prstGeom>
        </p:spPr>
      </p:pic>
      <p:pic>
        <p:nvPicPr>
          <p:cNvPr id="17" name="Picture 16">
            <a:extLst>
              <a:ext uri="{FF2B5EF4-FFF2-40B4-BE49-F238E27FC236}">
                <a16:creationId xmlns:a16="http://schemas.microsoft.com/office/drawing/2014/main" id="{CB15D855-E4DF-70CB-0F86-324475057AB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06799" y="5279517"/>
            <a:ext cx="72000" cy="72000"/>
          </a:xfrm>
          <a:prstGeom prst="rect">
            <a:avLst/>
          </a:prstGeom>
        </p:spPr>
      </p:pic>
      <p:pic>
        <p:nvPicPr>
          <p:cNvPr id="3" name="Picture 2">
            <a:extLst>
              <a:ext uri="{FF2B5EF4-FFF2-40B4-BE49-F238E27FC236}">
                <a16:creationId xmlns:a16="http://schemas.microsoft.com/office/drawing/2014/main" id="{1B8643EC-8149-B175-74EE-37FADDF9983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51613" y="1134250"/>
            <a:ext cx="723900" cy="723900"/>
          </a:xfrm>
          <a:prstGeom prst="rect">
            <a:avLst/>
          </a:prstGeom>
        </p:spPr>
      </p:pic>
    </p:spTree>
    <p:extLst>
      <p:ext uri="{BB962C8B-B14F-4D97-AF65-F5344CB8AC3E}">
        <p14:creationId xmlns:p14="http://schemas.microsoft.com/office/powerpoint/2010/main" val="1205623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rry image of a person in a room&#10;&#10;Description automatically generated">
            <a:extLst>
              <a:ext uri="{FF2B5EF4-FFF2-40B4-BE49-F238E27FC236}">
                <a16:creationId xmlns:a16="http://schemas.microsoft.com/office/drawing/2014/main" id="{69D50F0E-8B99-C3EC-AB23-A10B72946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2" name="Rectangle 1">
            <a:extLst>
              <a:ext uri="{FF2B5EF4-FFF2-40B4-BE49-F238E27FC236}">
                <a16:creationId xmlns:a16="http://schemas.microsoft.com/office/drawing/2014/main" id="{9330C6FE-7EE6-2CEE-AA23-EF8AAA12F57C}"/>
              </a:ext>
            </a:extLst>
          </p:cNvPr>
          <p:cNvSpPr/>
          <p:nvPr/>
        </p:nvSpPr>
        <p:spPr>
          <a:xfrm>
            <a:off x="618645" y="831579"/>
            <a:ext cx="3277494" cy="99722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63A9A279-55BA-34D5-B16D-684413062962}"/>
              </a:ext>
            </a:extLst>
          </p:cNvPr>
          <p:cNvSpPr txBox="1"/>
          <p:nvPr/>
        </p:nvSpPr>
        <p:spPr>
          <a:xfrm>
            <a:off x="742774" y="945540"/>
            <a:ext cx="3003726" cy="763992"/>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Kijk terug op de informatie die je hebt gekregen van de zorgcoördinator in de overdracht.</a:t>
            </a:r>
          </a:p>
        </p:txBody>
      </p:sp>
      <p:pic>
        <p:nvPicPr>
          <p:cNvPr id="10" name="Picture 9">
            <a:extLst>
              <a:ext uri="{FF2B5EF4-FFF2-40B4-BE49-F238E27FC236}">
                <a16:creationId xmlns:a16="http://schemas.microsoft.com/office/drawing/2014/main" id="{EBB3FD9F-0EFC-0D48-E67F-909617005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8652DEAC-B012-B102-A8CB-1F9D26DAE91A}"/>
              </a:ext>
            </a:extLst>
          </p:cNvPr>
          <p:cNvSpPr txBox="1"/>
          <p:nvPr/>
        </p:nvSpPr>
        <p:spPr>
          <a:xfrm>
            <a:off x="3888185" y="1854806"/>
            <a:ext cx="4415631"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Was deze informatie voldoende?</a:t>
            </a:r>
          </a:p>
        </p:txBody>
      </p:sp>
      <p:sp>
        <p:nvSpPr>
          <p:cNvPr id="12" name="Rectangle 11">
            <a:extLst>
              <a:ext uri="{FF2B5EF4-FFF2-40B4-BE49-F238E27FC236}">
                <a16:creationId xmlns:a16="http://schemas.microsoft.com/office/drawing/2014/main" id="{68B4D1FB-919A-E187-1CFB-F997FA11E0BB}"/>
              </a:ext>
            </a:extLst>
          </p:cNvPr>
          <p:cNvSpPr/>
          <p:nvPr/>
        </p:nvSpPr>
        <p:spPr>
          <a:xfrm rot="5400000">
            <a:off x="6056400" y="2719131"/>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3" name="Group 12">
            <a:extLst>
              <a:ext uri="{FF2B5EF4-FFF2-40B4-BE49-F238E27FC236}">
                <a16:creationId xmlns:a16="http://schemas.microsoft.com/office/drawing/2014/main" id="{D89AF7A0-961D-4F98-281D-4A61F1AB5643}"/>
              </a:ext>
            </a:extLst>
          </p:cNvPr>
          <p:cNvGrpSpPr/>
          <p:nvPr/>
        </p:nvGrpSpPr>
        <p:grpSpPr>
          <a:xfrm>
            <a:off x="6357229" y="3335892"/>
            <a:ext cx="2160000" cy="1116000"/>
            <a:chOff x="6235309" y="3335892"/>
            <a:chExt cx="2160000" cy="1116000"/>
          </a:xfrm>
        </p:grpSpPr>
        <p:sp>
          <p:nvSpPr>
            <p:cNvPr id="14" name="Rectangle 13">
              <a:extLst>
                <a:ext uri="{FF2B5EF4-FFF2-40B4-BE49-F238E27FC236}">
                  <a16:creationId xmlns:a16="http://schemas.microsoft.com/office/drawing/2014/main" id="{C418ECBE-752D-F00A-9C52-49EF1D81ED4E}"/>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98C88236-FFE3-ECE3-71B8-5E0E3C4673BD}"/>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16" name="Picture 15">
              <a:extLst>
                <a:ext uri="{FF2B5EF4-FFF2-40B4-BE49-F238E27FC236}">
                  <a16:creationId xmlns:a16="http://schemas.microsoft.com/office/drawing/2014/main" id="{63FB1AF7-B97A-1956-95A9-02A253924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17" name="Group 16">
            <a:extLst>
              <a:ext uri="{FF2B5EF4-FFF2-40B4-BE49-F238E27FC236}">
                <a16:creationId xmlns:a16="http://schemas.microsoft.com/office/drawing/2014/main" id="{9E4A8F4F-4D82-A452-6B7E-A94927010777}"/>
              </a:ext>
            </a:extLst>
          </p:cNvPr>
          <p:cNvGrpSpPr/>
          <p:nvPr/>
        </p:nvGrpSpPr>
        <p:grpSpPr>
          <a:xfrm>
            <a:off x="3676021" y="3335892"/>
            <a:ext cx="2160000" cy="1116000"/>
            <a:chOff x="2560320" y="3074670"/>
            <a:chExt cx="2160000" cy="1116000"/>
          </a:xfrm>
        </p:grpSpPr>
        <p:sp>
          <p:nvSpPr>
            <p:cNvPr id="18" name="Rectangle 17">
              <a:extLst>
                <a:ext uri="{FF2B5EF4-FFF2-40B4-BE49-F238E27FC236}">
                  <a16:creationId xmlns:a16="http://schemas.microsoft.com/office/drawing/2014/main" id="{ECC358E8-1125-9D73-B624-E6EC112D6F26}"/>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D94F1965-3745-FE7C-FCE4-AD439AAA0905}"/>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20" name="Picture 19">
              <a:extLst>
                <a:ext uri="{FF2B5EF4-FFF2-40B4-BE49-F238E27FC236}">
                  <a16:creationId xmlns:a16="http://schemas.microsoft.com/office/drawing/2014/main" id="{76ED77AD-501A-2D06-8727-80C16A5EE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spTree>
    <p:extLst>
      <p:ext uri="{BB962C8B-B14F-4D97-AF65-F5344CB8AC3E}">
        <p14:creationId xmlns:p14="http://schemas.microsoft.com/office/powerpoint/2010/main" val="2966973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rry image of a person in a room&#10;&#10;Description automatically generated">
            <a:extLst>
              <a:ext uri="{FF2B5EF4-FFF2-40B4-BE49-F238E27FC236}">
                <a16:creationId xmlns:a16="http://schemas.microsoft.com/office/drawing/2014/main" id="{69D50F0E-8B99-C3EC-AB23-A10B72946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2" name="Rectangle 1">
            <a:extLst>
              <a:ext uri="{FF2B5EF4-FFF2-40B4-BE49-F238E27FC236}">
                <a16:creationId xmlns:a16="http://schemas.microsoft.com/office/drawing/2014/main" id="{9330C6FE-7EE6-2CEE-AA23-EF8AAA12F57C}"/>
              </a:ext>
            </a:extLst>
          </p:cNvPr>
          <p:cNvSpPr/>
          <p:nvPr/>
        </p:nvSpPr>
        <p:spPr>
          <a:xfrm>
            <a:off x="618645" y="831579"/>
            <a:ext cx="3277494" cy="997221"/>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63A9A279-55BA-34D5-B16D-684413062962}"/>
              </a:ext>
            </a:extLst>
          </p:cNvPr>
          <p:cNvSpPr txBox="1"/>
          <p:nvPr/>
        </p:nvSpPr>
        <p:spPr>
          <a:xfrm>
            <a:off x="742774" y="945540"/>
            <a:ext cx="3003726" cy="763992"/>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Kijk terug op de informatie die je hebt gekregen van de zorgcoördinator in de overdracht.</a:t>
            </a:r>
          </a:p>
        </p:txBody>
      </p:sp>
      <p:pic>
        <p:nvPicPr>
          <p:cNvPr id="10" name="Picture 9">
            <a:extLst>
              <a:ext uri="{FF2B5EF4-FFF2-40B4-BE49-F238E27FC236}">
                <a16:creationId xmlns:a16="http://schemas.microsoft.com/office/drawing/2014/main" id="{EBB3FD9F-0EFC-0D48-E67F-909617005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8" y="862058"/>
            <a:ext cx="324000" cy="432000"/>
          </a:xfrm>
          <a:prstGeom prst="rect">
            <a:avLst/>
          </a:prstGeom>
        </p:spPr>
      </p:pic>
      <p:sp>
        <p:nvSpPr>
          <p:cNvPr id="11" name="TextBox 10">
            <a:extLst>
              <a:ext uri="{FF2B5EF4-FFF2-40B4-BE49-F238E27FC236}">
                <a16:creationId xmlns:a16="http://schemas.microsoft.com/office/drawing/2014/main" id="{8652DEAC-B012-B102-A8CB-1F9D26DAE91A}"/>
              </a:ext>
            </a:extLst>
          </p:cNvPr>
          <p:cNvSpPr txBox="1"/>
          <p:nvPr/>
        </p:nvSpPr>
        <p:spPr>
          <a:xfrm>
            <a:off x="3888185" y="1854806"/>
            <a:ext cx="4415631" cy="830997"/>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Was deze informatie voldoende?</a:t>
            </a:r>
          </a:p>
        </p:txBody>
      </p:sp>
      <p:sp>
        <p:nvSpPr>
          <p:cNvPr id="12" name="Rectangle 11">
            <a:extLst>
              <a:ext uri="{FF2B5EF4-FFF2-40B4-BE49-F238E27FC236}">
                <a16:creationId xmlns:a16="http://schemas.microsoft.com/office/drawing/2014/main" id="{68B4D1FB-919A-E187-1CFB-F997FA11E0BB}"/>
              </a:ext>
            </a:extLst>
          </p:cNvPr>
          <p:cNvSpPr/>
          <p:nvPr/>
        </p:nvSpPr>
        <p:spPr>
          <a:xfrm rot="5400000">
            <a:off x="6056400" y="2719131"/>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3" name="Group 12">
            <a:extLst>
              <a:ext uri="{FF2B5EF4-FFF2-40B4-BE49-F238E27FC236}">
                <a16:creationId xmlns:a16="http://schemas.microsoft.com/office/drawing/2014/main" id="{D89AF7A0-961D-4F98-281D-4A61F1AB5643}"/>
              </a:ext>
            </a:extLst>
          </p:cNvPr>
          <p:cNvGrpSpPr/>
          <p:nvPr/>
        </p:nvGrpSpPr>
        <p:grpSpPr>
          <a:xfrm>
            <a:off x="6357229" y="3335892"/>
            <a:ext cx="2160000" cy="1116000"/>
            <a:chOff x="6235309" y="3335892"/>
            <a:chExt cx="2160000" cy="1116000"/>
          </a:xfrm>
        </p:grpSpPr>
        <p:sp>
          <p:nvSpPr>
            <p:cNvPr id="14" name="Rectangle 13">
              <a:extLst>
                <a:ext uri="{FF2B5EF4-FFF2-40B4-BE49-F238E27FC236}">
                  <a16:creationId xmlns:a16="http://schemas.microsoft.com/office/drawing/2014/main" id="{C418ECBE-752D-F00A-9C52-49EF1D81ED4E}"/>
                </a:ext>
              </a:extLst>
            </p:cNvPr>
            <p:cNvSpPr/>
            <p:nvPr/>
          </p:nvSpPr>
          <p:spPr>
            <a:xfrm>
              <a:off x="6235309" y="3335892"/>
              <a:ext cx="2160000" cy="1116000"/>
            </a:xfrm>
            <a:prstGeom prst="rect">
              <a:avLst/>
            </a:prstGeom>
            <a:solidFill>
              <a:srgbClr val="C5D4D7"/>
            </a:solidFill>
            <a:ln w="19050">
              <a:solidFill>
                <a:srgbClr val="C5D4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98C88236-FFE3-ECE3-71B8-5E0E3C4673BD}"/>
                </a:ext>
              </a:extLst>
            </p:cNvPr>
            <p:cNvSpPr txBox="1"/>
            <p:nvPr/>
          </p:nvSpPr>
          <p:spPr>
            <a:xfrm>
              <a:off x="6991303" y="3663060"/>
              <a:ext cx="1167819"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nee</a:t>
              </a:r>
            </a:p>
          </p:txBody>
        </p:sp>
        <p:pic>
          <p:nvPicPr>
            <p:cNvPr id="16" name="Picture 15">
              <a:extLst>
                <a:ext uri="{FF2B5EF4-FFF2-40B4-BE49-F238E27FC236}">
                  <a16:creationId xmlns:a16="http://schemas.microsoft.com/office/drawing/2014/main" id="{63FB1AF7-B97A-1956-95A9-02A253924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528" y="3789117"/>
              <a:ext cx="209550" cy="209550"/>
            </a:xfrm>
            <a:prstGeom prst="rect">
              <a:avLst/>
            </a:prstGeom>
          </p:spPr>
        </p:pic>
      </p:grpSp>
      <p:grpSp>
        <p:nvGrpSpPr>
          <p:cNvPr id="17" name="Group 16">
            <a:extLst>
              <a:ext uri="{FF2B5EF4-FFF2-40B4-BE49-F238E27FC236}">
                <a16:creationId xmlns:a16="http://schemas.microsoft.com/office/drawing/2014/main" id="{9E4A8F4F-4D82-A452-6B7E-A94927010777}"/>
              </a:ext>
            </a:extLst>
          </p:cNvPr>
          <p:cNvGrpSpPr/>
          <p:nvPr/>
        </p:nvGrpSpPr>
        <p:grpSpPr>
          <a:xfrm>
            <a:off x="3676021" y="3335892"/>
            <a:ext cx="2160000" cy="1116000"/>
            <a:chOff x="2560320" y="3074670"/>
            <a:chExt cx="2160000" cy="1116000"/>
          </a:xfrm>
        </p:grpSpPr>
        <p:sp>
          <p:nvSpPr>
            <p:cNvPr id="18" name="Rectangle 17">
              <a:extLst>
                <a:ext uri="{FF2B5EF4-FFF2-40B4-BE49-F238E27FC236}">
                  <a16:creationId xmlns:a16="http://schemas.microsoft.com/office/drawing/2014/main" id="{ECC358E8-1125-9D73-B624-E6EC112D6F26}"/>
                </a:ext>
              </a:extLst>
            </p:cNvPr>
            <p:cNvSpPr/>
            <p:nvPr/>
          </p:nvSpPr>
          <p:spPr>
            <a:xfrm>
              <a:off x="2560320" y="3074670"/>
              <a:ext cx="2160000" cy="1116000"/>
            </a:xfrm>
            <a:prstGeom prst="rect">
              <a:avLst/>
            </a:prstGeom>
            <a:solidFill>
              <a:srgbClr val="F2802D"/>
            </a:solidFill>
            <a:ln w="19050">
              <a:solidFill>
                <a:srgbClr val="393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D94F1965-3745-FE7C-FCE4-AD439AAA0905}"/>
                </a:ext>
              </a:extLst>
            </p:cNvPr>
            <p:cNvSpPr txBox="1"/>
            <p:nvPr/>
          </p:nvSpPr>
          <p:spPr>
            <a:xfrm>
              <a:off x="3081528" y="3401838"/>
              <a:ext cx="1320110" cy="461665"/>
            </a:xfrm>
            <a:prstGeom prst="rect">
              <a:avLst/>
            </a:prstGeom>
            <a:noFill/>
          </p:spPr>
          <p:txBody>
            <a:bodyPr wrap="square" rtlCol="0">
              <a:spAutoFit/>
            </a:bodyPr>
            <a:lstStyle/>
            <a:p>
              <a:pPr algn="ctr"/>
              <a:r>
                <a:rPr lang="nl-NL" sz="2400">
                  <a:solidFill>
                    <a:schemeClr val="bg1"/>
                  </a:solidFill>
                  <a:latin typeface="Douglas-Calgury Block" panose="00000500000000000000" pitchFamily="50" charset="0"/>
                </a:rPr>
                <a:t>ja</a:t>
              </a:r>
            </a:p>
          </p:txBody>
        </p:sp>
        <p:pic>
          <p:nvPicPr>
            <p:cNvPr id="20" name="Picture 19">
              <a:extLst>
                <a:ext uri="{FF2B5EF4-FFF2-40B4-BE49-F238E27FC236}">
                  <a16:creationId xmlns:a16="http://schemas.microsoft.com/office/drawing/2014/main" id="{76ED77AD-501A-2D06-8727-80C16A5EE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5611" y="3527895"/>
              <a:ext cx="209550" cy="209550"/>
            </a:xfrm>
            <a:prstGeom prst="rect">
              <a:avLst/>
            </a:prstGeom>
          </p:spPr>
        </p:pic>
      </p:grpSp>
      <p:pic>
        <p:nvPicPr>
          <p:cNvPr id="3" name="Picture 2">
            <a:extLst>
              <a:ext uri="{FF2B5EF4-FFF2-40B4-BE49-F238E27FC236}">
                <a16:creationId xmlns:a16="http://schemas.microsoft.com/office/drawing/2014/main" id="{65B039C4-F663-0E98-4DA6-26709FED6E0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54772" y="3708857"/>
            <a:ext cx="360000" cy="360000"/>
          </a:xfrm>
          <a:prstGeom prst="rect">
            <a:avLst/>
          </a:prstGeom>
        </p:spPr>
      </p:pic>
      <p:pic>
        <p:nvPicPr>
          <p:cNvPr id="4" name="Picture 3" descr="A black rectangle with white text&#10;&#10;Description automatically generated">
            <a:extLst>
              <a:ext uri="{FF2B5EF4-FFF2-40B4-BE49-F238E27FC236}">
                <a16:creationId xmlns:a16="http://schemas.microsoft.com/office/drawing/2014/main" id="{34742415-51E8-42F7-EAD9-1B96DC11DF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5" name="Rectangle 4">
            <a:extLst>
              <a:ext uri="{FF2B5EF4-FFF2-40B4-BE49-F238E27FC236}">
                <a16:creationId xmlns:a16="http://schemas.microsoft.com/office/drawing/2014/main" id="{5FA16D1B-43FF-F65C-A633-CB0073BA06ED}"/>
              </a:ext>
            </a:extLst>
          </p:cNvPr>
          <p:cNvSpPr/>
          <p:nvPr/>
        </p:nvSpPr>
        <p:spPr>
          <a:xfrm>
            <a:off x="6919320" y="1873956"/>
            <a:ext cx="4916656" cy="3096602"/>
          </a:xfrm>
          <a:prstGeom prst="rect">
            <a:avLst/>
          </a:prstGeom>
          <a:solidFill>
            <a:srgbClr val="C5D4D7"/>
          </a:solidFill>
          <a:ln w="38100">
            <a:solidFill>
              <a:srgbClr val="172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4742D3C2-68FB-82AB-55F7-E5F231634EE3}"/>
              </a:ext>
            </a:extLst>
          </p:cNvPr>
          <p:cNvSpPr txBox="1"/>
          <p:nvPr/>
        </p:nvSpPr>
        <p:spPr>
          <a:xfrm>
            <a:off x="7327906" y="2198374"/>
            <a:ext cx="4076696" cy="461665"/>
          </a:xfrm>
          <a:prstGeom prst="rect">
            <a:avLst/>
          </a:prstGeom>
          <a:noFill/>
        </p:spPr>
        <p:txBody>
          <a:bodyPr wrap="square" rtlCol="0">
            <a:spAutoFit/>
          </a:bodyPr>
          <a:lstStyle/>
          <a:p>
            <a:r>
              <a:rPr lang="nl-NL" sz="2400" dirty="0">
                <a:solidFill>
                  <a:srgbClr val="17212D"/>
                </a:solidFill>
                <a:latin typeface="Douglas-Calgury Block" panose="00000500000000000000" pitchFamily="50" charset="0"/>
              </a:rPr>
              <a:t>Dit klopt niet</a:t>
            </a:r>
          </a:p>
        </p:txBody>
      </p:sp>
      <p:sp>
        <p:nvSpPr>
          <p:cNvPr id="7" name="TextBox 6">
            <a:extLst>
              <a:ext uri="{FF2B5EF4-FFF2-40B4-BE49-F238E27FC236}">
                <a16:creationId xmlns:a16="http://schemas.microsoft.com/office/drawing/2014/main" id="{8C5A3414-9B38-0A64-DC8C-14F3ABA64BC9}"/>
              </a:ext>
            </a:extLst>
          </p:cNvPr>
          <p:cNvSpPr txBox="1"/>
          <p:nvPr/>
        </p:nvSpPr>
        <p:spPr>
          <a:xfrm>
            <a:off x="7327906" y="2729512"/>
            <a:ext cx="4076696" cy="1687321"/>
          </a:xfrm>
          <a:prstGeom prst="rect">
            <a:avLst/>
          </a:prstGeom>
          <a:noFill/>
        </p:spPr>
        <p:txBody>
          <a:bodyPr wrap="square" rtlCol="0">
            <a:spAutoFit/>
          </a:bodyPr>
          <a:lstStyle/>
          <a:p>
            <a:pPr>
              <a:lnSpc>
                <a:spcPts val="1800"/>
              </a:lnSpc>
            </a:pPr>
            <a:r>
              <a:rPr lang="nl-NL" sz="1200">
                <a:solidFill>
                  <a:srgbClr val="17212D"/>
                </a:solidFill>
                <a:latin typeface="Inter" panose="02000503000000020004" pitchFamily="2" charset="0"/>
                <a:ea typeface="Inter" panose="02000503000000020004" pitchFamily="2" charset="0"/>
              </a:rPr>
              <a:t>Het huishouden van mevrouw is complexer dan uit de overdracht is gebleken. Zo was je niet geïnformeerd over de vele spullen wat het schoonmaken lastiger en tijdrovender maakt. Omdat jij een collega vervangt en mevrouw verder niet kent, is het lastig te bepalen hoe je het beste kan omgaan met haar verwarde gedrag en boosheid.</a:t>
            </a:r>
          </a:p>
        </p:txBody>
      </p:sp>
      <p:pic>
        <p:nvPicPr>
          <p:cNvPr id="21" name="Picture 20" descr="A white text on an orange background&#10;&#10;Description automatically generated">
            <a:extLst>
              <a:ext uri="{FF2B5EF4-FFF2-40B4-BE49-F238E27FC236}">
                <a16:creationId xmlns:a16="http://schemas.microsoft.com/office/drawing/2014/main" id="{4B58E10E-8031-95F3-1835-034B1EA55D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9909" y="4984843"/>
            <a:ext cx="1476375" cy="476250"/>
          </a:xfrm>
          <a:prstGeom prst="rect">
            <a:avLst/>
          </a:prstGeom>
        </p:spPr>
      </p:pic>
      <p:sp>
        <p:nvSpPr>
          <p:cNvPr id="22" name="Rectangle 21">
            <a:extLst>
              <a:ext uri="{FF2B5EF4-FFF2-40B4-BE49-F238E27FC236}">
                <a16:creationId xmlns:a16="http://schemas.microsoft.com/office/drawing/2014/main" id="{25F1796A-757E-9F92-8932-618632A81DD9}"/>
              </a:ext>
            </a:extLst>
          </p:cNvPr>
          <p:cNvSpPr/>
          <p:nvPr/>
        </p:nvSpPr>
        <p:spPr>
          <a:xfrm>
            <a:off x="10231563" y="1418649"/>
            <a:ext cx="1620000" cy="45720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Douglas-Calgury Block" panose="00000500000000000000" pitchFamily="50" charset="0"/>
              </a:rPr>
              <a:t>Feedback</a:t>
            </a:r>
            <a:endParaRPr lang="en-NL">
              <a:latin typeface="Douglas-Calgury Block" panose="00000500000000000000" pitchFamily="50" charset="0"/>
            </a:endParaRPr>
          </a:p>
        </p:txBody>
      </p:sp>
    </p:spTree>
    <p:extLst>
      <p:ext uri="{BB962C8B-B14F-4D97-AF65-F5344CB8AC3E}">
        <p14:creationId xmlns:p14="http://schemas.microsoft.com/office/powerpoint/2010/main" val="3619948774"/>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AE045-126B-8283-D5F1-B7299C1E06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9" cy="6854652"/>
          </a:xfrm>
          <a:prstGeom prst="rect">
            <a:avLst/>
          </a:prstGeom>
        </p:spPr>
      </p:pic>
      <p:pic>
        <p:nvPicPr>
          <p:cNvPr id="4" name="Picture 3" descr="A silhouette of a mountain&#10;&#10;Description automatically generated">
            <a:extLst>
              <a:ext uri="{FF2B5EF4-FFF2-40B4-BE49-F238E27FC236}">
                <a16:creationId xmlns:a16="http://schemas.microsoft.com/office/drawing/2014/main" id="{96A196FA-FE48-D913-0956-2DFBFEC4D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25" y="1025652"/>
            <a:ext cx="4410075" cy="3604202"/>
          </a:xfrm>
          <a:prstGeom prst="rect">
            <a:avLst/>
          </a:prstGeom>
        </p:spPr>
      </p:pic>
      <p:sp>
        <p:nvSpPr>
          <p:cNvPr id="5" name="TextBox 4">
            <a:extLst>
              <a:ext uri="{FF2B5EF4-FFF2-40B4-BE49-F238E27FC236}">
                <a16:creationId xmlns:a16="http://schemas.microsoft.com/office/drawing/2014/main" id="{35C65FCE-A64C-1182-8736-40B34B98B594}"/>
              </a:ext>
            </a:extLst>
          </p:cNvPr>
          <p:cNvSpPr txBox="1"/>
          <p:nvPr/>
        </p:nvSpPr>
        <p:spPr>
          <a:xfrm>
            <a:off x="968852" y="1726849"/>
            <a:ext cx="3405823" cy="461665"/>
          </a:xfrm>
          <a:prstGeom prst="rect">
            <a:avLst/>
          </a:prstGeom>
          <a:noFill/>
        </p:spPr>
        <p:txBody>
          <a:bodyPr wrap="square" rtlCol="0">
            <a:spAutoFit/>
          </a:bodyPr>
          <a:lstStyle/>
          <a:p>
            <a:r>
              <a:rPr lang="nl-NL" sz="2400">
                <a:solidFill>
                  <a:schemeClr val="bg1"/>
                </a:solidFill>
                <a:latin typeface="Douglas-Calgury Block" panose="00000500000000000000" pitchFamily="50" charset="0"/>
              </a:rPr>
              <a:t>Afsluiting</a:t>
            </a:r>
          </a:p>
        </p:txBody>
      </p:sp>
      <p:sp>
        <p:nvSpPr>
          <p:cNvPr id="6" name="TextBox 5">
            <a:extLst>
              <a:ext uri="{FF2B5EF4-FFF2-40B4-BE49-F238E27FC236}">
                <a16:creationId xmlns:a16="http://schemas.microsoft.com/office/drawing/2014/main" id="{FBDEA4DF-A5F9-4C58-7ACB-3E9F30A8A136}"/>
              </a:ext>
            </a:extLst>
          </p:cNvPr>
          <p:cNvSpPr txBox="1"/>
          <p:nvPr/>
        </p:nvSpPr>
        <p:spPr>
          <a:xfrm>
            <a:off x="968854" y="2245351"/>
            <a:ext cx="3481226" cy="2148986"/>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Voor jou is het gedrag van mevrouw over je grens heen gegaan. Je voelt je onprettig of onveilig en besluit daarom direct weg te gaan en contact op te nemen met je organisatie. Onder andere om de gebrekkige overdracht aan te kaarten. Een betere informatievoorziening vooraf had ervoor kunnen zorgen dat je beter voorbereid was en anders met de situatie was omgegaan. </a:t>
            </a:r>
          </a:p>
        </p:txBody>
      </p:sp>
      <p:sp>
        <p:nvSpPr>
          <p:cNvPr id="7" name="Rectangle 6">
            <a:extLst>
              <a:ext uri="{FF2B5EF4-FFF2-40B4-BE49-F238E27FC236}">
                <a16:creationId xmlns:a16="http://schemas.microsoft.com/office/drawing/2014/main" id="{234404B7-06E6-DC9E-BAE2-13032F1BBA96}"/>
              </a:ext>
            </a:extLst>
          </p:cNvPr>
          <p:cNvSpPr/>
          <p:nvPr/>
        </p:nvSpPr>
        <p:spPr>
          <a:xfrm>
            <a:off x="889605" y="1822316"/>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3C244905-F8DE-7BD0-E3DA-5F34483039B5}"/>
              </a:ext>
            </a:extLst>
          </p:cNvPr>
          <p:cNvSpPr/>
          <p:nvPr/>
        </p:nvSpPr>
        <p:spPr>
          <a:xfrm>
            <a:off x="839343" y="4629854"/>
            <a:ext cx="4037457"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EFFE2F41-079E-069D-AC62-C2D9ADEEF618}"/>
              </a:ext>
            </a:extLst>
          </p:cNvPr>
          <p:cNvSpPr txBox="1"/>
          <p:nvPr/>
        </p:nvSpPr>
        <p:spPr>
          <a:xfrm>
            <a:off x="968854" y="4725355"/>
            <a:ext cx="3743494"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de deur om Greetjes huis te verlaten.</a:t>
            </a:r>
          </a:p>
        </p:txBody>
      </p:sp>
      <p:pic>
        <p:nvPicPr>
          <p:cNvPr id="10" name="Picture 9">
            <a:extLst>
              <a:ext uri="{FF2B5EF4-FFF2-40B4-BE49-F238E27FC236}">
                <a16:creationId xmlns:a16="http://schemas.microsoft.com/office/drawing/2014/main" id="{BD441A86-592A-F912-7E10-EEB439DD7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 y="4652713"/>
            <a:ext cx="324000" cy="432000"/>
          </a:xfrm>
          <a:prstGeom prst="rect">
            <a:avLst/>
          </a:prstGeom>
        </p:spPr>
      </p:pic>
    </p:spTree>
    <p:extLst>
      <p:ext uri="{BB962C8B-B14F-4D97-AF65-F5344CB8AC3E}">
        <p14:creationId xmlns:p14="http://schemas.microsoft.com/office/powerpoint/2010/main" val="2395313739"/>
      </p:ext>
    </p:extLst>
  </p:cSld>
  <p:clrMapOvr>
    <a:masterClrMapping/>
  </p:clrMapOvr>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673"/>
            <a:ext cx="12191996" cy="6854650"/>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3 / 3 cliënten bezocht</a:t>
            </a:r>
          </a:p>
        </p:txBody>
      </p:sp>
    </p:spTree>
    <p:extLst>
      <p:ext uri="{BB962C8B-B14F-4D97-AF65-F5344CB8AC3E}">
        <p14:creationId xmlns:p14="http://schemas.microsoft.com/office/powerpoint/2010/main" val="2991571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1673"/>
            <a:ext cx="12191994" cy="6854650"/>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3 / 3 cliënten bezocht</a:t>
            </a:r>
          </a:p>
        </p:txBody>
      </p:sp>
      <p:pic>
        <p:nvPicPr>
          <p:cNvPr id="8" name="Picture 7">
            <a:extLst>
              <a:ext uri="{FF2B5EF4-FFF2-40B4-BE49-F238E27FC236}">
                <a16:creationId xmlns:a16="http://schemas.microsoft.com/office/drawing/2014/main" id="{EE0C5BD0-615A-E9BB-6CE0-2E02AEA217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283" y="1592463"/>
            <a:ext cx="4191000" cy="314325"/>
          </a:xfrm>
          <a:prstGeom prst="rect">
            <a:avLst/>
          </a:prstGeom>
        </p:spPr>
      </p:pic>
      <p:sp>
        <p:nvSpPr>
          <p:cNvPr id="21" name="Rectangle 20">
            <a:extLst>
              <a:ext uri="{FF2B5EF4-FFF2-40B4-BE49-F238E27FC236}">
                <a16:creationId xmlns:a16="http://schemas.microsoft.com/office/drawing/2014/main" id="{2DBB0654-A275-2274-A263-2F0CECA18F46}"/>
              </a:ext>
            </a:extLst>
          </p:cNvPr>
          <p:cNvSpPr/>
          <p:nvPr/>
        </p:nvSpPr>
        <p:spPr>
          <a:xfrm>
            <a:off x="4122191" y="1722967"/>
            <a:ext cx="4191000" cy="2040780"/>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2BCA0637-2DC0-A6DE-D1BD-235FE890F944}"/>
              </a:ext>
            </a:extLst>
          </p:cNvPr>
          <p:cNvSpPr txBox="1"/>
          <p:nvPr/>
        </p:nvSpPr>
        <p:spPr>
          <a:xfrm>
            <a:off x="4244835" y="1855509"/>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23" name="TextBox 22">
            <a:extLst>
              <a:ext uri="{FF2B5EF4-FFF2-40B4-BE49-F238E27FC236}">
                <a16:creationId xmlns:a16="http://schemas.microsoft.com/office/drawing/2014/main" id="{DE932FC5-002B-EDE3-E95D-AB10ADE2FA2E}"/>
              </a:ext>
            </a:extLst>
          </p:cNvPr>
          <p:cNvSpPr txBox="1"/>
          <p:nvPr/>
        </p:nvSpPr>
        <p:spPr>
          <a:xfrm>
            <a:off x="4416284" y="2040647"/>
            <a:ext cx="3129201" cy="646331"/>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Afsluiting</a:t>
            </a:r>
            <a:endParaRPr lang="en-GB" sz="2400">
              <a:solidFill>
                <a:schemeClr val="bg1"/>
              </a:solidFill>
              <a:latin typeface="Douglas-Calgury Block" panose="00000500000000000000" pitchFamily="50" charset="0"/>
            </a:endParaRPr>
          </a:p>
          <a:p>
            <a:r>
              <a:rPr lang="en-GB" sz="1200" err="1">
                <a:solidFill>
                  <a:srgbClr val="C5D4D7"/>
                </a:solidFill>
                <a:latin typeface="Douglas-Calgury Block" panose="00000500000000000000" pitchFamily="50" charset="0"/>
              </a:rPr>
              <a:t>Kantoor</a:t>
            </a:r>
            <a:endParaRPr lang="en-NL" sz="1200">
              <a:solidFill>
                <a:srgbClr val="C5D4D7"/>
              </a:solidFill>
              <a:latin typeface="Douglas-Calgury Block" panose="00000500000000000000" pitchFamily="50" charset="0"/>
            </a:endParaRPr>
          </a:p>
        </p:txBody>
      </p:sp>
      <p:sp>
        <p:nvSpPr>
          <p:cNvPr id="24" name="TextBox 23">
            <a:extLst>
              <a:ext uri="{FF2B5EF4-FFF2-40B4-BE49-F238E27FC236}">
                <a16:creationId xmlns:a16="http://schemas.microsoft.com/office/drawing/2014/main" id="{8A24667B-32F3-19AB-266A-6439F962A5AD}"/>
              </a:ext>
            </a:extLst>
          </p:cNvPr>
          <p:cNvSpPr txBox="1"/>
          <p:nvPr/>
        </p:nvSpPr>
        <p:spPr>
          <a:xfrm>
            <a:off x="4414404" y="2761222"/>
            <a:ext cx="3606574" cy="763992"/>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Het is 17.00 uur. Je werkdag zit er op. Je reis door Amsterdam is bijna ten einde. Tijd om weer op de fiets te stappen.</a:t>
            </a:r>
          </a:p>
        </p:txBody>
      </p:sp>
      <p:sp>
        <p:nvSpPr>
          <p:cNvPr id="25" name="Rectangle 24">
            <a:extLst>
              <a:ext uri="{FF2B5EF4-FFF2-40B4-BE49-F238E27FC236}">
                <a16:creationId xmlns:a16="http://schemas.microsoft.com/office/drawing/2014/main" id="{1A301A1C-FB85-D96B-32C0-2F2C518CF976}"/>
              </a:ext>
            </a:extLst>
          </p:cNvPr>
          <p:cNvSpPr/>
          <p:nvPr/>
        </p:nvSpPr>
        <p:spPr>
          <a:xfrm>
            <a:off x="4337037" y="2136114"/>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6" name="Straight Connector 25">
            <a:extLst>
              <a:ext uri="{FF2B5EF4-FFF2-40B4-BE49-F238E27FC236}">
                <a16:creationId xmlns:a16="http://schemas.microsoft.com/office/drawing/2014/main" id="{06E3CB90-0F8D-BBE4-36E2-BA1F433390F2}"/>
              </a:ext>
            </a:extLst>
          </p:cNvPr>
          <p:cNvCxnSpPr/>
          <p:nvPr/>
        </p:nvCxnSpPr>
        <p:spPr>
          <a:xfrm>
            <a:off x="4510039" y="2652688"/>
            <a:ext cx="576000" cy="0"/>
          </a:xfrm>
          <a:prstGeom prst="line">
            <a:avLst/>
          </a:prstGeom>
          <a:ln w="12700">
            <a:solidFill>
              <a:srgbClr val="C5D4D7"/>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B9B6812-E8A8-793B-90BA-FA4F6C48179D}"/>
              </a:ext>
            </a:extLst>
          </p:cNvPr>
          <p:cNvSpPr/>
          <p:nvPr/>
        </p:nvSpPr>
        <p:spPr>
          <a:xfrm>
            <a:off x="5225436" y="3763044"/>
            <a:ext cx="3087755"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TextBox 27">
            <a:extLst>
              <a:ext uri="{FF2B5EF4-FFF2-40B4-BE49-F238E27FC236}">
                <a16:creationId xmlns:a16="http://schemas.microsoft.com/office/drawing/2014/main" id="{11187A13-B38E-7AD4-7CFB-2B25FE74EF6B}"/>
              </a:ext>
            </a:extLst>
          </p:cNvPr>
          <p:cNvSpPr txBox="1"/>
          <p:nvPr/>
        </p:nvSpPr>
        <p:spPr>
          <a:xfrm>
            <a:off x="5398782" y="3858545"/>
            <a:ext cx="2583452"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‘bezoeken’ om te starten.</a:t>
            </a:r>
          </a:p>
        </p:txBody>
      </p:sp>
      <p:pic>
        <p:nvPicPr>
          <p:cNvPr id="29" name="Picture 28">
            <a:extLst>
              <a:ext uri="{FF2B5EF4-FFF2-40B4-BE49-F238E27FC236}">
                <a16:creationId xmlns:a16="http://schemas.microsoft.com/office/drawing/2014/main" id="{D6FF232C-F762-FC2A-2FA2-D152A0225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263" y="1792312"/>
            <a:ext cx="266700" cy="571500"/>
          </a:xfrm>
          <a:prstGeom prst="rect">
            <a:avLst/>
          </a:prstGeom>
        </p:spPr>
      </p:pic>
      <p:pic>
        <p:nvPicPr>
          <p:cNvPr id="30" name="Picture 29">
            <a:extLst>
              <a:ext uri="{FF2B5EF4-FFF2-40B4-BE49-F238E27FC236}">
                <a16:creationId xmlns:a16="http://schemas.microsoft.com/office/drawing/2014/main" id="{2DE0235F-E53A-B059-A807-F08448D91B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3922" y="3757188"/>
            <a:ext cx="342900" cy="457200"/>
          </a:xfrm>
          <a:prstGeom prst="rect">
            <a:avLst/>
          </a:prstGeom>
        </p:spPr>
      </p:pic>
      <p:pic>
        <p:nvPicPr>
          <p:cNvPr id="31" name="Picture 30">
            <a:extLst>
              <a:ext uri="{FF2B5EF4-FFF2-40B4-BE49-F238E27FC236}">
                <a16:creationId xmlns:a16="http://schemas.microsoft.com/office/drawing/2014/main" id="{0CED8A1F-F0DF-C25B-08C0-38E6BC68D5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57583" y="1855509"/>
            <a:ext cx="123825" cy="123825"/>
          </a:xfrm>
          <a:prstGeom prst="rect">
            <a:avLst/>
          </a:prstGeom>
        </p:spPr>
      </p:pic>
    </p:spTree>
    <p:extLst>
      <p:ext uri="{BB962C8B-B14F-4D97-AF65-F5344CB8AC3E}">
        <p14:creationId xmlns:p14="http://schemas.microsoft.com/office/powerpoint/2010/main" val="3406605112"/>
      </p:ext>
    </p:extLst>
  </p:cSld>
  <p:clrMapOvr>
    <a:masterClrMapping/>
  </p:clrMapOvr>
  <p:extLst>
    <p:ext uri="{6950BFC3-D8DA-4A85-94F7-54DA5524770B}">
      <p188:commentRel xmlns:p188="http://schemas.microsoft.com/office/powerpoint/2018/8/main" r:id="rId2"/>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street with buildings and people&#10;&#10;Description automatically generated">
            <a:extLst>
              <a:ext uri="{FF2B5EF4-FFF2-40B4-BE49-F238E27FC236}">
                <a16:creationId xmlns:a16="http://schemas.microsoft.com/office/drawing/2014/main" id="{7C36AC2B-644A-9F1C-2FD9-5843D6DAD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1" name="Picture 10" descr="A silhouette of a city&#10;&#10;Description automatically generated">
            <a:extLst>
              <a:ext uri="{FF2B5EF4-FFF2-40B4-BE49-F238E27FC236}">
                <a16:creationId xmlns:a16="http://schemas.microsoft.com/office/drawing/2014/main" id="{DEE664C4-EB91-D930-0F05-BB0D289D7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36331"/>
            <a:ext cx="4419600" cy="4433195"/>
          </a:xfrm>
          <a:prstGeom prst="rect">
            <a:avLst/>
          </a:prstGeom>
        </p:spPr>
      </p:pic>
      <p:sp>
        <p:nvSpPr>
          <p:cNvPr id="13" name="TextBox 12">
            <a:extLst>
              <a:ext uri="{FF2B5EF4-FFF2-40B4-BE49-F238E27FC236}">
                <a16:creationId xmlns:a16="http://schemas.microsoft.com/office/drawing/2014/main" id="{3AAE4764-F65D-8425-21DE-1C04075F865E}"/>
              </a:ext>
            </a:extLst>
          </p:cNvPr>
          <p:cNvSpPr txBox="1"/>
          <p:nvPr/>
        </p:nvSpPr>
        <p:spPr>
          <a:xfrm>
            <a:off x="4320540" y="1867892"/>
            <a:ext cx="2267712" cy="461665"/>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reflectie</a:t>
            </a:r>
            <a:endParaRPr lang="en-NL" sz="2400">
              <a:solidFill>
                <a:schemeClr val="bg1"/>
              </a:solidFill>
              <a:latin typeface="Douglas-Calgury Block" panose="00000500000000000000" pitchFamily="50" charset="0"/>
            </a:endParaRPr>
          </a:p>
        </p:txBody>
      </p:sp>
      <p:sp>
        <p:nvSpPr>
          <p:cNvPr id="14" name="TextBox 13">
            <a:extLst>
              <a:ext uri="{FF2B5EF4-FFF2-40B4-BE49-F238E27FC236}">
                <a16:creationId xmlns:a16="http://schemas.microsoft.com/office/drawing/2014/main" id="{908BB1D0-F0A0-4859-A0CB-8D92F20BBB8C}"/>
              </a:ext>
            </a:extLst>
          </p:cNvPr>
          <p:cNvSpPr txBox="1"/>
          <p:nvPr/>
        </p:nvSpPr>
        <p:spPr>
          <a:xfrm>
            <a:off x="4320540" y="2386394"/>
            <a:ext cx="3550920" cy="2379819"/>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Beantwoord voor jezelf de volgende vragen:</a:t>
            </a:r>
          </a:p>
          <a:p>
            <a:pPr marL="171450" indent="-171450">
              <a:lnSpc>
                <a:spcPts val="1800"/>
              </a:lnSpc>
              <a:buFont typeface="Arial" panose="020B0604020202020204" pitchFamily="34" charset="0"/>
              <a:buChar char="•"/>
            </a:pPr>
            <a:r>
              <a:rPr lang="nl-NL" sz="1200" dirty="0">
                <a:solidFill>
                  <a:schemeClr val="bg1"/>
                </a:solidFill>
                <a:latin typeface="Inter" panose="02000503000000020004" pitchFamily="2" charset="0"/>
                <a:ea typeface="Inter" panose="02000503000000020004" pitchFamily="2" charset="0"/>
              </a:rPr>
              <a:t>Wat heb ik geleerd van deze training? </a:t>
            </a:r>
          </a:p>
          <a:p>
            <a:pPr marL="171450" indent="-171450">
              <a:lnSpc>
                <a:spcPts val="1800"/>
              </a:lnSpc>
              <a:buFont typeface="Arial" panose="020B0604020202020204" pitchFamily="34" charset="0"/>
              <a:buChar char="•"/>
            </a:pPr>
            <a:r>
              <a:rPr lang="nl-NL" sz="1200" dirty="0">
                <a:solidFill>
                  <a:schemeClr val="bg1"/>
                </a:solidFill>
                <a:latin typeface="Inter" panose="02000503000000020004" pitchFamily="2" charset="0"/>
                <a:ea typeface="Inter" panose="02000503000000020004" pitchFamily="2" charset="0"/>
              </a:rPr>
              <a:t>Met welk gevoel ga ik naar huis?</a:t>
            </a:r>
          </a:p>
          <a:p>
            <a:pPr marL="171450" indent="-171450">
              <a:lnSpc>
                <a:spcPts val="1800"/>
              </a:lnSpc>
              <a:buFont typeface="Arial" panose="020B0604020202020204" pitchFamily="34" charset="0"/>
              <a:buChar char="•"/>
            </a:pPr>
            <a:r>
              <a:rPr lang="nl-NL" sz="1200" dirty="0">
                <a:solidFill>
                  <a:schemeClr val="bg1"/>
                </a:solidFill>
                <a:latin typeface="Inter" panose="02000503000000020004" pitchFamily="2" charset="0"/>
                <a:ea typeface="Inter" panose="02000503000000020004" pitchFamily="2" charset="0"/>
              </a:rPr>
              <a:t>Ga ik iets veranderen in mijn benadering van cliënten? Zo ja, wat? </a:t>
            </a:r>
          </a:p>
          <a:p>
            <a:pPr marL="171450" indent="-171450">
              <a:lnSpc>
                <a:spcPts val="1800"/>
              </a:lnSpc>
              <a:buFont typeface="Arial" panose="020B0604020202020204" pitchFamily="34" charset="0"/>
              <a:buChar char="•"/>
            </a:pPr>
            <a:r>
              <a:rPr lang="nl-NL" sz="1200" dirty="0">
                <a:solidFill>
                  <a:schemeClr val="bg1"/>
                </a:solidFill>
                <a:latin typeface="Inter" panose="02000503000000020004" pitchFamily="2" charset="0"/>
                <a:ea typeface="Inter" panose="02000503000000020004" pitchFamily="2" charset="0"/>
              </a:rPr>
              <a:t>Ga ik iets veranderen in wat ik verwacht van mijn organisatie?</a:t>
            </a:r>
          </a:p>
          <a:p>
            <a:pPr marL="171450" indent="-171450">
              <a:lnSpc>
                <a:spcPts val="1800"/>
              </a:lnSpc>
              <a:buFont typeface="Arial" panose="020B0604020202020204" pitchFamily="34" charset="0"/>
              <a:buChar char="•"/>
            </a:pPr>
            <a:r>
              <a:rPr lang="nl-NL" sz="1200" dirty="0">
                <a:solidFill>
                  <a:schemeClr val="bg1"/>
                </a:solidFill>
                <a:latin typeface="Inter" panose="02000503000000020004" pitchFamily="2" charset="0"/>
                <a:ea typeface="Inter" panose="02000503000000020004" pitchFamily="2" charset="0"/>
              </a:rPr>
              <a:t>Ervaar ik een gemis in de vaardigheden die ik nodig denk te hebben? Zo ja, welke dan bijvoorbeeld? </a:t>
            </a:r>
          </a:p>
        </p:txBody>
      </p:sp>
      <p:pic>
        <p:nvPicPr>
          <p:cNvPr id="16" name="Picture 15" descr="A white text on an orange background&#10;&#10;Description automatically generated">
            <a:extLst>
              <a:ext uri="{FF2B5EF4-FFF2-40B4-BE49-F238E27FC236}">
                <a16:creationId xmlns:a16="http://schemas.microsoft.com/office/drawing/2014/main" id="{7DA63089-F5A7-A6A3-97A2-F91EAE86C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425" y="5026871"/>
            <a:ext cx="1476375" cy="476250"/>
          </a:xfrm>
          <a:prstGeom prst="rect">
            <a:avLst/>
          </a:prstGeom>
        </p:spPr>
      </p:pic>
      <p:sp>
        <p:nvSpPr>
          <p:cNvPr id="18" name="Rectangle 17">
            <a:extLst>
              <a:ext uri="{FF2B5EF4-FFF2-40B4-BE49-F238E27FC236}">
                <a16:creationId xmlns:a16="http://schemas.microsoft.com/office/drawing/2014/main" id="{8C9C58EC-0C14-0939-1A02-5DE572B276ED}"/>
              </a:ext>
            </a:extLst>
          </p:cNvPr>
          <p:cNvSpPr/>
          <p:nvPr/>
        </p:nvSpPr>
        <p:spPr>
          <a:xfrm>
            <a:off x="4241292" y="196335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5273781"/>
      </p:ext>
    </p:extLst>
  </p:cSld>
  <p:clrMapOvr>
    <a:masterClrMapping/>
  </p:clrMapOvr>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reet with cars and buildings&#10;&#10;Description automatically generated">
            <a:extLst>
              <a:ext uri="{FF2B5EF4-FFF2-40B4-BE49-F238E27FC236}">
                <a16:creationId xmlns:a16="http://schemas.microsoft.com/office/drawing/2014/main" id="{207E9EA0-779E-08B8-2B1A-91D40BF32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1" name="Picture 10" descr="A silhouette of a city&#10;&#10;Description automatically generated">
            <a:extLst>
              <a:ext uri="{FF2B5EF4-FFF2-40B4-BE49-F238E27FC236}">
                <a16:creationId xmlns:a16="http://schemas.microsoft.com/office/drawing/2014/main" id="{26118B01-0A68-4AFD-A5B3-6349F5D65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157598"/>
            <a:ext cx="4419600" cy="3127324"/>
          </a:xfrm>
          <a:prstGeom prst="rect">
            <a:avLst/>
          </a:prstGeom>
        </p:spPr>
      </p:pic>
      <p:sp>
        <p:nvSpPr>
          <p:cNvPr id="12" name="TextBox 11">
            <a:extLst>
              <a:ext uri="{FF2B5EF4-FFF2-40B4-BE49-F238E27FC236}">
                <a16:creationId xmlns:a16="http://schemas.microsoft.com/office/drawing/2014/main" id="{CE6DE8E7-3170-B09A-2B0A-A55E04911421}"/>
              </a:ext>
            </a:extLst>
          </p:cNvPr>
          <p:cNvSpPr txBox="1"/>
          <p:nvPr/>
        </p:nvSpPr>
        <p:spPr>
          <a:xfrm>
            <a:off x="4320540" y="1867892"/>
            <a:ext cx="2267712" cy="461665"/>
          </a:xfrm>
          <a:prstGeom prst="rect">
            <a:avLst/>
          </a:prstGeom>
          <a:noFill/>
        </p:spPr>
        <p:txBody>
          <a:bodyPr wrap="square" rtlCol="0">
            <a:spAutoFit/>
          </a:bodyPr>
          <a:lstStyle/>
          <a:p>
            <a:r>
              <a:rPr lang="en-GB" sz="2400" err="1">
                <a:solidFill>
                  <a:schemeClr val="bg1"/>
                </a:solidFill>
                <a:latin typeface="Douglas-Calgury Block" panose="00000500000000000000" pitchFamily="50" charset="0"/>
              </a:rPr>
              <a:t>Einde</a:t>
            </a:r>
            <a:r>
              <a:rPr lang="en-GB" sz="2400">
                <a:solidFill>
                  <a:schemeClr val="bg1"/>
                </a:solidFill>
                <a:latin typeface="Douglas-Calgury Block" panose="00000500000000000000" pitchFamily="50" charset="0"/>
              </a:rPr>
              <a:t> reis</a:t>
            </a:r>
            <a:endParaRPr lang="en-NL" sz="2400">
              <a:solidFill>
                <a:schemeClr val="bg1"/>
              </a:solidFill>
              <a:latin typeface="Douglas-Calgury Block" panose="00000500000000000000" pitchFamily="50" charset="0"/>
            </a:endParaRPr>
          </a:p>
        </p:txBody>
      </p:sp>
      <p:sp>
        <p:nvSpPr>
          <p:cNvPr id="13" name="TextBox 12">
            <a:extLst>
              <a:ext uri="{FF2B5EF4-FFF2-40B4-BE49-F238E27FC236}">
                <a16:creationId xmlns:a16="http://schemas.microsoft.com/office/drawing/2014/main" id="{D99E418E-401F-8B79-701B-4236E4109F72}"/>
              </a:ext>
            </a:extLst>
          </p:cNvPr>
          <p:cNvSpPr txBox="1"/>
          <p:nvPr/>
        </p:nvSpPr>
        <p:spPr>
          <a:xfrm>
            <a:off x="4320540" y="2386394"/>
            <a:ext cx="3550920" cy="1234953"/>
          </a:xfrm>
          <a:prstGeom prst="rect">
            <a:avLst/>
          </a:prstGeom>
          <a:noFill/>
        </p:spPr>
        <p:txBody>
          <a:bodyPr wrap="square" rtlCol="0">
            <a:spAutoFit/>
          </a:bodyPr>
          <a:lstStyle/>
          <a:p>
            <a:pPr>
              <a:lnSpc>
                <a:spcPts val="1800"/>
              </a:lnSpc>
            </a:pPr>
            <a:r>
              <a:rPr lang="nl-NL" sz="1200">
                <a:solidFill>
                  <a:schemeClr val="bg1"/>
                </a:solidFill>
                <a:latin typeface="Inter" panose="02000503000000020004" pitchFamily="2" charset="0"/>
                <a:ea typeface="Inter" panose="02000503000000020004" pitchFamily="2" charset="0"/>
              </a:rPr>
              <a:t>Goed gedaan! Je bent aan het einde gekomen van je reis en daarmee deze module. </a:t>
            </a:r>
          </a:p>
          <a:p>
            <a:pPr>
              <a:lnSpc>
                <a:spcPts val="1800"/>
              </a:lnSpc>
            </a:pPr>
            <a:endParaRPr lang="nl-NL" sz="1200">
              <a:solidFill>
                <a:schemeClr val="bg1"/>
              </a:solidFill>
              <a:latin typeface="Inter" panose="02000503000000020004" pitchFamily="2" charset="0"/>
              <a:ea typeface="Inter" panose="02000503000000020004" pitchFamily="2" charset="0"/>
            </a:endParaRPr>
          </a:p>
          <a:p>
            <a:pPr>
              <a:lnSpc>
                <a:spcPts val="1800"/>
              </a:lnSpc>
            </a:pPr>
            <a:r>
              <a:rPr lang="nl-NL" sz="1200">
                <a:solidFill>
                  <a:schemeClr val="bg1"/>
                </a:solidFill>
                <a:latin typeface="Douglas-Calgury Block" panose="00000500000000000000" pitchFamily="50" charset="0"/>
                <a:ea typeface="Inter" panose="02000503000000020004" pitchFamily="2" charset="0"/>
              </a:rPr>
              <a:t>Klik op ‘sluit module’ om de module af te sluiten.</a:t>
            </a:r>
          </a:p>
        </p:txBody>
      </p:sp>
      <p:sp>
        <p:nvSpPr>
          <p:cNvPr id="14" name="Rectangle 13">
            <a:extLst>
              <a:ext uri="{FF2B5EF4-FFF2-40B4-BE49-F238E27FC236}">
                <a16:creationId xmlns:a16="http://schemas.microsoft.com/office/drawing/2014/main" id="{AD388AB8-3714-0B16-4837-AE5FDAFD8160}"/>
              </a:ext>
            </a:extLst>
          </p:cNvPr>
          <p:cNvSpPr/>
          <p:nvPr/>
        </p:nvSpPr>
        <p:spPr>
          <a:xfrm>
            <a:off x="3886200" y="3896970"/>
            <a:ext cx="4419600" cy="1234953"/>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B0EF9296-F4AB-7060-8DDE-8E0E2A9E1275}"/>
              </a:ext>
            </a:extLst>
          </p:cNvPr>
          <p:cNvSpPr/>
          <p:nvPr/>
        </p:nvSpPr>
        <p:spPr>
          <a:xfrm>
            <a:off x="4241292" y="1963359"/>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8" name="Picture 17" descr="A white text on an orange background&#10;&#10;Description automatically generated">
            <a:extLst>
              <a:ext uri="{FF2B5EF4-FFF2-40B4-BE49-F238E27FC236}">
                <a16:creationId xmlns:a16="http://schemas.microsoft.com/office/drawing/2014/main" id="{349C30C7-3FEC-F7C2-D877-5F77166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130274"/>
            <a:ext cx="2057400" cy="476250"/>
          </a:xfrm>
          <a:prstGeom prst="rect">
            <a:avLst/>
          </a:prstGeom>
        </p:spPr>
      </p:pic>
      <p:grpSp>
        <p:nvGrpSpPr>
          <p:cNvPr id="23" name="Group 22">
            <a:extLst>
              <a:ext uri="{FF2B5EF4-FFF2-40B4-BE49-F238E27FC236}">
                <a16:creationId xmlns:a16="http://schemas.microsoft.com/office/drawing/2014/main" id="{513F0F11-D4BB-D86A-E701-C48278D702C0}"/>
              </a:ext>
            </a:extLst>
          </p:cNvPr>
          <p:cNvGrpSpPr/>
          <p:nvPr/>
        </p:nvGrpSpPr>
        <p:grpSpPr>
          <a:xfrm>
            <a:off x="4149090" y="4133446"/>
            <a:ext cx="3893820" cy="762000"/>
            <a:chOff x="4240530" y="4116251"/>
            <a:chExt cx="3893820" cy="762000"/>
          </a:xfrm>
        </p:grpSpPr>
        <p:pic>
          <p:nvPicPr>
            <p:cNvPr id="20" name="Picture 19" descr="A black rectangular object with blue text&#10;&#10;Description automatically generated">
              <a:extLst>
                <a:ext uri="{FF2B5EF4-FFF2-40B4-BE49-F238E27FC236}">
                  <a16:creationId xmlns:a16="http://schemas.microsoft.com/office/drawing/2014/main" id="{73FC9C0E-2E44-CC2A-4B5C-4C5EFFA53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116251"/>
              <a:ext cx="1885950" cy="762000"/>
            </a:xfrm>
            <a:prstGeom prst="rect">
              <a:avLst/>
            </a:prstGeom>
          </p:spPr>
        </p:pic>
        <p:pic>
          <p:nvPicPr>
            <p:cNvPr id="22" name="Picture 21" descr="A black rectangular object with a black border&#10;&#10;Description automatically generated">
              <a:extLst>
                <a:ext uri="{FF2B5EF4-FFF2-40B4-BE49-F238E27FC236}">
                  <a16:creationId xmlns:a16="http://schemas.microsoft.com/office/drawing/2014/main" id="{F262E29D-9CCF-93FE-9C0C-77A380B47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530" y="4116251"/>
              <a:ext cx="1790700" cy="762000"/>
            </a:xfrm>
            <a:prstGeom prst="rect">
              <a:avLst/>
            </a:prstGeom>
          </p:spPr>
        </p:pic>
      </p:grpSp>
    </p:spTree>
    <p:extLst>
      <p:ext uri="{BB962C8B-B14F-4D97-AF65-F5344CB8AC3E}">
        <p14:creationId xmlns:p14="http://schemas.microsoft.com/office/powerpoint/2010/main" val="265877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673"/>
            <a:ext cx="12191998" cy="6854652"/>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0 / 3 cliënten bezocht</a:t>
            </a:r>
          </a:p>
        </p:txBody>
      </p:sp>
    </p:spTree>
    <p:extLst>
      <p:ext uri="{BB962C8B-B14F-4D97-AF65-F5344CB8AC3E}">
        <p14:creationId xmlns:p14="http://schemas.microsoft.com/office/powerpoint/2010/main" val="161134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B93B-D7FF-1699-CEB5-8B51267EEA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73"/>
            <a:ext cx="12191998" cy="6854651"/>
          </a:xfrm>
          <a:prstGeom prst="rect">
            <a:avLst/>
          </a:prstGeom>
        </p:spPr>
      </p:pic>
      <p:pic>
        <p:nvPicPr>
          <p:cNvPr id="10" name="Picture 9" descr="A black and orange background&#10;&#10;Description automatically generated">
            <a:extLst>
              <a:ext uri="{FF2B5EF4-FFF2-40B4-BE49-F238E27FC236}">
                <a16:creationId xmlns:a16="http://schemas.microsoft.com/office/drawing/2014/main" id="{26CC8A8D-C8DD-DDF4-0232-89EB83E0B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63" y="6172546"/>
            <a:ext cx="2520000" cy="690534"/>
          </a:xfrm>
          <a:prstGeom prst="rect">
            <a:avLst/>
          </a:prstGeom>
        </p:spPr>
      </p:pic>
      <p:pic>
        <p:nvPicPr>
          <p:cNvPr id="12" name="Picture 11" descr="A black and orange sign with white text&#10;&#10;Description automatically generated">
            <a:extLst>
              <a:ext uri="{FF2B5EF4-FFF2-40B4-BE49-F238E27FC236}">
                <a16:creationId xmlns:a16="http://schemas.microsoft.com/office/drawing/2014/main" id="{E51AF1D7-661F-AE6B-01A8-B8B81E4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 y="4312"/>
            <a:ext cx="2088000" cy="833408"/>
          </a:xfrm>
          <a:prstGeom prst="rect">
            <a:avLst/>
          </a:prstGeom>
        </p:spPr>
      </p:pic>
      <p:sp>
        <p:nvSpPr>
          <p:cNvPr id="13" name="TextBox 12">
            <a:extLst>
              <a:ext uri="{FF2B5EF4-FFF2-40B4-BE49-F238E27FC236}">
                <a16:creationId xmlns:a16="http://schemas.microsoft.com/office/drawing/2014/main" id="{1C7DC047-3E0C-D1B0-45DE-DCC2722EF7C7}"/>
              </a:ext>
            </a:extLst>
          </p:cNvPr>
          <p:cNvSpPr txBox="1"/>
          <p:nvPr/>
        </p:nvSpPr>
        <p:spPr>
          <a:xfrm>
            <a:off x="658508" y="6333009"/>
            <a:ext cx="1856092" cy="276999"/>
          </a:xfrm>
          <a:prstGeom prst="rect">
            <a:avLst/>
          </a:prstGeom>
          <a:noFill/>
        </p:spPr>
        <p:txBody>
          <a:bodyPr wrap="square" rtlCol="0">
            <a:spAutoFit/>
          </a:bodyPr>
          <a:lstStyle/>
          <a:p>
            <a:r>
              <a:rPr lang="nl-NL" sz="1200">
                <a:solidFill>
                  <a:srgbClr val="C5D4D7"/>
                </a:solidFill>
                <a:latin typeface="Douglas-Calgury Block" panose="00000500000000000000" pitchFamily="50" charset="0"/>
              </a:rPr>
              <a:t>0 / 3 cliënten bezocht</a:t>
            </a:r>
          </a:p>
        </p:txBody>
      </p:sp>
      <p:pic>
        <p:nvPicPr>
          <p:cNvPr id="2" name="Picture 1">
            <a:extLst>
              <a:ext uri="{FF2B5EF4-FFF2-40B4-BE49-F238E27FC236}">
                <a16:creationId xmlns:a16="http://schemas.microsoft.com/office/drawing/2014/main" id="{1D2F9D16-05C9-E9FE-408E-43D61AD3B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86" y="1227753"/>
            <a:ext cx="4191000" cy="314325"/>
          </a:xfrm>
          <a:prstGeom prst="rect">
            <a:avLst/>
          </a:prstGeom>
        </p:spPr>
      </p:pic>
      <p:sp>
        <p:nvSpPr>
          <p:cNvPr id="4" name="Rectangle 3">
            <a:extLst>
              <a:ext uri="{FF2B5EF4-FFF2-40B4-BE49-F238E27FC236}">
                <a16:creationId xmlns:a16="http://schemas.microsoft.com/office/drawing/2014/main" id="{133CD753-8084-FEB1-EA64-1E70C0B2CCED}"/>
              </a:ext>
            </a:extLst>
          </p:cNvPr>
          <p:cNvSpPr/>
          <p:nvPr/>
        </p:nvSpPr>
        <p:spPr>
          <a:xfrm>
            <a:off x="3454394" y="1358256"/>
            <a:ext cx="4191000" cy="2332547"/>
          </a:xfrm>
          <a:prstGeom prst="rect">
            <a:avLst/>
          </a:prstGeom>
          <a:solidFill>
            <a:srgbClr val="1721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212CC42E-03C8-BFCB-950C-456AD2766F1B}"/>
              </a:ext>
            </a:extLst>
          </p:cNvPr>
          <p:cNvSpPr txBox="1"/>
          <p:nvPr/>
        </p:nvSpPr>
        <p:spPr>
          <a:xfrm>
            <a:off x="3577038" y="1490799"/>
            <a:ext cx="1105319" cy="276999"/>
          </a:xfrm>
          <a:prstGeom prst="rect">
            <a:avLst/>
          </a:prstGeom>
          <a:noFill/>
        </p:spPr>
        <p:txBody>
          <a:bodyPr wrap="square" rtlCol="0">
            <a:spAutoFit/>
          </a:bodyPr>
          <a:lstStyle/>
          <a:p>
            <a:r>
              <a:rPr lang="en-GB" sz="1200">
                <a:solidFill>
                  <a:srgbClr val="F2802D"/>
                </a:solidFill>
                <a:latin typeface="Douglas-Calgury Block" panose="00000500000000000000" pitchFamily="50" charset="0"/>
              </a:rPr>
              <a:t>&lt;</a:t>
            </a:r>
            <a:r>
              <a:rPr lang="en-GB" sz="1200" err="1">
                <a:solidFill>
                  <a:srgbClr val="F2802D"/>
                </a:solidFill>
                <a:latin typeface="Douglas-Calgury Block" panose="00000500000000000000" pitchFamily="50" charset="0"/>
              </a:rPr>
              <a:t>terug</a:t>
            </a:r>
            <a:endParaRPr lang="en-NL" sz="1200">
              <a:solidFill>
                <a:srgbClr val="F2802D"/>
              </a:solidFill>
              <a:latin typeface="Douglas-Calgury Block" panose="00000500000000000000" pitchFamily="50" charset="0"/>
            </a:endParaRPr>
          </a:p>
        </p:txBody>
      </p:sp>
      <p:sp>
        <p:nvSpPr>
          <p:cNvPr id="6" name="TextBox 5">
            <a:extLst>
              <a:ext uri="{FF2B5EF4-FFF2-40B4-BE49-F238E27FC236}">
                <a16:creationId xmlns:a16="http://schemas.microsoft.com/office/drawing/2014/main" id="{12103EA4-E2A7-8602-9C75-8B94A641352D}"/>
              </a:ext>
            </a:extLst>
          </p:cNvPr>
          <p:cNvSpPr txBox="1"/>
          <p:nvPr/>
        </p:nvSpPr>
        <p:spPr>
          <a:xfrm>
            <a:off x="3748487" y="1675937"/>
            <a:ext cx="3129201" cy="646331"/>
          </a:xfrm>
          <a:prstGeom prst="rect">
            <a:avLst/>
          </a:prstGeom>
          <a:noFill/>
        </p:spPr>
        <p:txBody>
          <a:bodyPr wrap="square" rtlCol="0">
            <a:spAutoFit/>
          </a:bodyPr>
          <a:lstStyle/>
          <a:p>
            <a:r>
              <a:rPr lang="en-GB" sz="2400">
                <a:solidFill>
                  <a:schemeClr val="bg1"/>
                </a:solidFill>
                <a:latin typeface="Douglas-Calgury Block" panose="00000500000000000000" pitchFamily="50" charset="0"/>
              </a:rPr>
              <a:t>NELLIE VAN LEEUWEN</a:t>
            </a:r>
          </a:p>
          <a:p>
            <a:r>
              <a:rPr lang="en-GB" sz="1200" err="1">
                <a:solidFill>
                  <a:srgbClr val="C5D4D7"/>
                </a:solidFill>
                <a:latin typeface="Douglas-Calgury Block" panose="00000500000000000000" pitchFamily="50" charset="0"/>
              </a:rPr>
              <a:t>Havikslaan</a:t>
            </a:r>
            <a:r>
              <a:rPr lang="en-GB" sz="1200">
                <a:solidFill>
                  <a:srgbClr val="C5D4D7"/>
                </a:solidFill>
                <a:latin typeface="Douglas-Calgury Block" panose="00000500000000000000" pitchFamily="50" charset="0"/>
              </a:rPr>
              <a:t> 24a</a:t>
            </a:r>
            <a:endParaRPr lang="en-NL" sz="1200">
              <a:solidFill>
                <a:srgbClr val="C5D4D7"/>
              </a:solidFill>
              <a:latin typeface="Douglas-Calgury Block" panose="00000500000000000000" pitchFamily="50" charset="0"/>
            </a:endParaRPr>
          </a:p>
        </p:txBody>
      </p:sp>
      <p:sp>
        <p:nvSpPr>
          <p:cNvPr id="9" name="TextBox 8">
            <a:extLst>
              <a:ext uri="{FF2B5EF4-FFF2-40B4-BE49-F238E27FC236}">
                <a16:creationId xmlns:a16="http://schemas.microsoft.com/office/drawing/2014/main" id="{F6811CAB-1B1B-4BD8-6B77-52E8D9194573}"/>
              </a:ext>
            </a:extLst>
          </p:cNvPr>
          <p:cNvSpPr txBox="1"/>
          <p:nvPr/>
        </p:nvSpPr>
        <p:spPr>
          <a:xfrm>
            <a:off x="3746607" y="2396512"/>
            <a:ext cx="3606574" cy="763992"/>
          </a:xfrm>
          <a:prstGeom prst="rect">
            <a:avLst/>
          </a:prstGeom>
          <a:noFill/>
        </p:spPr>
        <p:txBody>
          <a:bodyPr wrap="square" rtlCol="0">
            <a:spAutoFit/>
          </a:bodyPr>
          <a:lstStyle/>
          <a:p>
            <a:pPr>
              <a:lnSpc>
                <a:spcPts val="1800"/>
              </a:lnSpc>
            </a:pPr>
            <a:r>
              <a:rPr lang="nl-NL" sz="1200" dirty="0">
                <a:solidFill>
                  <a:schemeClr val="bg1"/>
                </a:solidFill>
                <a:latin typeface="Inter" panose="02000503000000020004" pitchFamily="2" charset="0"/>
                <a:ea typeface="Inter" panose="02000503000000020004" pitchFamily="2" charset="0"/>
              </a:rPr>
              <a:t>Je eerste afspraak is bij Nellie van Leeuwen in Amsterdam-Noord. Mevrouw is een nieuwe cliënt. Je gaat voor het eerst bij haar langs. </a:t>
            </a:r>
          </a:p>
        </p:txBody>
      </p:sp>
      <p:sp>
        <p:nvSpPr>
          <p:cNvPr id="11" name="Rectangle 10">
            <a:extLst>
              <a:ext uri="{FF2B5EF4-FFF2-40B4-BE49-F238E27FC236}">
                <a16:creationId xmlns:a16="http://schemas.microsoft.com/office/drawing/2014/main" id="{1D1EA07E-ECAA-F76F-6356-FA91A16FA751}"/>
              </a:ext>
            </a:extLst>
          </p:cNvPr>
          <p:cNvSpPr/>
          <p:nvPr/>
        </p:nvSpPr>
        <p:spPr>
          <a:xfrm>
            <a:off x="3669240" y="1771404"/>
            <a:ext cx="79200" cy="2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4" name="Straight Connector 13">
            <a:extLst>
              <a:ext uri="{FF2B5EF4-FFF2-40B4-BE49-F238E27FC236}">
                <a16:creationId xmlns:a16="http://schemas.microsoft.com/office/drawing/2014/main" id="{7E8E2145-6683-E217-3304-5E0F1235AFEF}"/>
              </a:ext>
            </a:extLst>
          </p:cNvPr>
          <p:cNvCxnSpPr/>
          <p:nvPr/>
        </p:nvCxnSpPr>
        <p:spPr>
          <a:xfrm>
            <a:off x="3842242" y="2287978"/>
            <a:ext cx="1013460" cy="0"/>
          </a:xfrm>
          <a:prstGeom prst="line">
            <a:avLst/>
          </a:prstGeom>
          <a:ln w="12700">
            <a:solidFill>
              <a:srgbClr val="C5D4D7"/>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E3EA95E-8B83-26B1-4158-34A5A623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645780" y="1366656"/>
            <a:ext cx="266700" cy="571500"/>
          </a:xfrm>
          <a:prstGeom prst="rect">
            <a:avLst/>
          </a:prstGeom>
        </p:spPr>
      </p:pic>
      <p:pic>
        <p:nvPicPr>
          <p:cNvPr id="16" name="Picture 15">
            <a:extLst>
              <a:ext uri="{FF2B5EF4-FFF2-40B4-BE49-F238E27FC236}">
                <a16:creationId xmlns:a16="http://schemas.microsoft.com/office/drawing/2014/main" id="{2304DD5F-BC84-D991-CC1E-0719AC23DE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9575" y="3692343"/>
            <a:ext cx="342900" cy="457200"/>
          </a:xfrm>
          <a:prstGeom prst="rect">
            <a:avLst/>
          </a:prstGeom>
        </p:spPr>
      </p:pic>
      <p:pic>
        <p:nvPicPr>
          <p:cNvPr id="17" name="Picture 16">
            <a:extLst>
              <a:ext uri="{FF2B5EF4-FFF2-40B4-BE49-F238E27FC236}">
                <a16:creationId xmlns:a16="http://schemas.microsoft.com/office/drawing/2014/main" id="{22075D5A-248A-4F10-5606-C2CC4DA85A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89786" y="1490799"/>
            <a:ext cx="123825" cy="123825"/>
          </a:xfrm>
          <a:prstGeom prst="rect">
            <a:avLst/>
          </a:prstGeom>
        </p:spPr>
      </p:pic>
      <p:sp>
        <p:nvSpPr>
          <p:cNvPr id="18" name="Rectangle 17">
            <a:extLst>
              <a:ext uri="{FF2B5EF4-FFF2-40B4-BE49-F238E27FC236}">
                <a16:creationId xmlns:a16="http://schemas.microsoft.com/office/drawing/2014/main" id="{ADEECE9D-FE6A-DB8D-7A9B-67F396F36EE4}"/>
              </a:ext>
            </a:extLst>
          </p:cNvPr>
          <p:cNvSpPr/>
          <p:nvPr/>
        </p:nvSpPr>
        <p:spPr>
          <a:xfrm>
            <a:off x="4553370" y="3686943"/>
            <a:ext cx="3087755" cy="468000"/>
          </a:xfrm>
          <a:prstGeom prst="rect">
            <a:avLst/>
          </a:prstGeom>
          <a:solidFill>
            <a:srgbClr val="C5D4D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TextBox 18">
            <a:extLst>
              <a:ext uri="{FF2B5EF4-FFF2-40B4-BE49-F238E27FC236}">
                <a16:creationId xmlns:a16="http://schemas.microsoft.com/office/drawing/2014/main" id="{74D2D6B9-8498-DFDE-3891-8FFE4E969868}"/>
              </a:ext>
            </a:extLst>
          </p:cNvPr>
          <p:cNvSpPr txBox="1"/>
          <p:nvPr/>
        </p:nvSpPr>
        <p:spPr>
          <a:xfrm>
            <a:off x="4726716" y="3782444"/>
            <a:ext cx="2583452" cy="276999"/>
          </a:xfrm>
          <a:prstGeom prst="rect">
            <a:avLst/>
          </a:prstGeom>
          <a:noFill/>
        </p:spPr>
        <p:txBody>
          <a:bodyPr wrap="square" rtlCol="0">
            <a:spAutoFit/>
          </a:bodyPr>
          <a:lstStyle/>
          <a:p>
            <a:r>
              <a:rPr lang="nl-NL" sz="1200">
                <a:solidFill>
                  <a:srgbClr val="17212D"/>
                </a:solidFill>
                <a:latin typeface="Douglas-Calgury Block" panose="00000500000000000000" pitchFamily="50" charset="0"/>
                <a:ea typeface="Inter" panose="02000503000000020004" pitchFamily="2" charset="0"/>
              </a:rPr>
              <a:t>Klik op ‘bezoeken’ om te starten.</a:t>
            </a:r>
          </a:p>
        </p:txBody>
      </p:sp>
    </p:spTree>
    <p:extLst>
      <p:ext uri="{BB962C8B-B14F-4D97-AF65-F5344CB8AC3E}">
        <p14:creationId xmlns:p14="http://schemas.microsoft.com/office/powerpoint/2010/main" val="212928857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6705</Words>
  <Application>Microsoft Office PowerPoint</Application>
  <PresentationFormat>Widescreen</PresentationFormat>
  <Paragraphs>545</Paragraphs>
  <Slides>77</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Avenir LT Std 45 Book</vt:lpstr>
      <vt:lpstr>Calibri</vt:lpstr>
      <vt:lpstr>Calibri Light</vt:lpstr>
      <vt:lpstr>Douglas-Calgury Block</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reis door Amsterdam</dc:title>
  <dc:creator>Maaike Negenman</dc:creator>
  <cp:lastModifiedBy>Maaike Negenman</cp:lastModifiedBy>
  <cp:revision>19</cp:revision>
  <dcterms:created xsi:type="dcterms:W3CDTF">2023-07-27T07:37:13Z</dcterms:created>
  <dcterms:modified xsi:type="dcterms:W3CDTF">2023-09-08T09:30:46Z</dcterms:modified>
</cp:coreProperties>
</file>